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4"/>
  </p:sldMasterIdLst>
  <p:notesMasterIdLst>
    <p:notesMasterId r:id="rId18"/>
  </p:notesMasterIdLst>
  <p:sldIdLst>
    <p:sldId id="257" r:id="rId5"/>
    <p:sldId id="260" r:id="rId6"/>
    <p:sldId id="361" r:id="rId7"/>
    <p:sldId id="362" r:id="rId8"/>
    <p:sldId id="363" r:id="rId9"/>
    <p:sldId id="364" r:id="rId10"/>
    <p:sldId id="365" r:id="rId11"/>
    <p:sldId id="366" r:id="rId12"/>
    <p:sldId id="367" r:id="rId13"/>
    <p:sldId id="347" r:id="rId14"/>
    <p:sldId id="357" r:id="rId15"/>
    <p:sldId id="350" r:id="rId16"/>
    <p:sldId id="25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55" autoAdjust="0"/>
    <p:restoredTop sz="86404"/>
  </p:normalViewPr>
  <p:slideViewPr>
    <p:cSldViewPr snapToGrid="0">
      <p:cViewPr varScale="1">
        <p:scale>
          <a:sx n="110" d="100"/>
          <a:sy n="110" d="100"/>
        </p:scale>
        <p:origin x="534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D05E10-2D94-4B60-9D0B-8E17F73188FE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F7F301-E778-433D-A03E-22626BB4F1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739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8E599F-F1CA-42E2-AC5D-50A98538E7B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820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8E599F-F1CA-42E2-AC5D-50A98538E7BE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1370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8E599F-F1CA-42E2-AC5D-50A98538E7BE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2219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8E599F-F1CA-42E2-AC5D-50A98538E7BE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451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8E599F-F1CA-42E2-AC5D-50A98538E7BE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474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8E599F-F1CA-42E2-AC5D-50A98538E7B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2879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8E599F-F1CA-42E2-AC5D-50A98538E7B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1626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8E599F-F1CA-42E2-AC5D-50A98538E7BE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2542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8E599F-F1CA-42E2-AC5D-50A98538E7BE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9075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8E599F-F1CA-42E2-AC5D-50A98538E7BE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0095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8E599F-F1CA-42E2-AC5D-50A98538E7BE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0648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8E599F-F1CA-42E2-AC5D-50A98538E7BE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5420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8E599F-F1CA-42E2-AC5D-50A98538E7BE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724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9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9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 userDrawn="1"/>
        </p:nvSpPr>
        <p:spPr>
          <a:xfrm>
            <a:off x="2235200" y="1447800"/>
            <a:ext cx="9956800" cy="3657600"/>
          </a:xfrm>
          <a:prstGeom prst="rect">
            <a:avLst/>
          </a:prstGeom>
          <a:solidFill>
            <a:srgbClr val="0B59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i="0" dirty="0">
              <a:latin typeface="Arial (null)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400" y="1771650"/>
            <a:ext cx="3098800" cy="8191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201" y="5807243"/>
            <a:ext cx="2527300" cy="698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107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b="0" i="0">
                <a:latin typeface="Arial (null)"/>
              </a:defRPr>
            </a:lvl1pPr>
            <a:lvl2pPr>
              <a:defRPr b="0" i="0">
                <a:latin typeface="Arial (null)"/>
              </a:defRPr>
            </a:lvl2pPr>
            <a:lvl3pPr>
              <a:defRPr b="0" i="0">
                <a:latin typeface="Arial (null)"/>
              </a:defRPr>
            </a:lvl3pPr>
            <a:lvl4pPr>
              <a:defRPr b="0" i="0">
                <a:latin typeface="Arial (null)"/>
              </a:defRPr>
            </a:lvl4pPr>
            <a:lvl5pPr>
              <a:defRPr b="0" i="0">
                <a:latin typeface="Arial (null)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Arial (null)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Arial (null)"/>
              </a:defRPr>
            </a:lvl1pPr>
          </a:lstStyle>
          <a:p>
            <a:r>
              <a:rPr lang="en-US" dirty="0"/>
              <a:t>Copyright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Arial (null)"/>
              </a:defRPr>
            </a:lvl1pPr>
          </a:lstStyle>
          <a:p>
            <a:fld id="{74F584A0-2CFB-4271-B365-B11865EE38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182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>
            <a:lvl1pPr>
              <a:defRPr b="0" i="0">
                <a:latin typeface="Arial (null)"/>
              </a:defRPr>
            </a:lvl1pPr>
            <a:lvl2pPr>
              <a:defRPr b="0" i="0">
                <a:latin typeface="Arial (null)"/>
              </a:defRPr>
            </a:lvl2pPr>
            <a:lvl3pPr>
              <a:defRPr b="0" i="0">
                <a:latin typeface="Arial (null)"/>
              </a:defRPr>
            </a:lvl3pPr>
            <a:lvl4pPr>
              <a:defRPr b="0" i="0">
                <a:latin typeface="Arial (null)"/>
              </a:defRPr>
            </a:lvl4pPr>
            <a:lvl5pPr>
              <a:defRPr b="0" i="0">
                <a:latin typeface="Arial (null)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Arial (null)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Arial (null)"/>
              </a:defRPr>
            </a:lvl1pPr>
          </a:lstStyle>
          <a:p>
            <a:r>
              <a:rPr lang="en-US" dirty="0"/>
              <a:t>Copyright 201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Arial (null)"/>
              </a:defRPr>
            </a:lvl1pPr>
          </a:lstStyle>
          <a:p>
            <a:fld id="{74F584A0-2CFB-4271-B365-B11865EE38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0701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ICC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0"/>
            <a:ext cx="12191996" cy="68579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FD39DD-6FF0-724C-8432-9FF485EE4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ED764D-B233-D841-85E5-24B144718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7B6FD-876D-4060-8B4D-B6B9DBDCBAF2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A6BF8A-507A-774E-8040-87A041CD1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D3F905-C598-4D42-B284-E5523BB93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C1421-C572-402D-AB6F-4F308C36E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0832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ICC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4" y="1714598"/>
            <a:ext cx="11277601" cy="399236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6" cy="68579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6588" y="262291"/>
            <a:ext cx="946448" cy="13385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947E606-201E-9144-9FE9-5C79E2C3C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6BE57-591A-3848-8006-BECB1FC5B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7B6FD-876D-4060-8B4D-B6B9DBDCBAF2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ED58B9-75D9-6844-B749-3CE39C921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047795-5584-9248-A052-A08C94948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C1421-C572-402D-AB6F-4F308C36E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727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CC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0"/>
            <a:ext cx="12191996" cy="68579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FD39DD-6FF0-724C-8432-9FF485EE4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ED764D-B233-D841-85E5-24B144718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7B6FD-876D-4060-8B4D-B6B9DBDCBAF2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A6BF8A-507A-774E-8040-87A041CD1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D3F905-C598-4D42-B284-E5523BB93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C1421-C572-402D-AB6F-4F308C36E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4706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50D56-BD22-3243-9300-BE3914103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830B9E-41CB-9F49-98B2-F6D7DB84A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7B6FD-876D-4060-8B4D-B6B9DBDCBAF2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C15CB3-06EA-614F-AF04-F386A59FD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DD0F19-E1BE-BE45-903A-8FCD6DB54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C1421-C572-402D-AB6F-4F308C36E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371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latin typeface="Arial (null)"/>
              </a:defRPr>
            </a:lvl1pPr>
            <a:lvl2pPr>
              <a:defRPr b="0" i="0">
                <a:latin typeface="Arial (null)"/>
              </a:defRPr>
            </a:lvl2pPr>
            <a:lvl3pPr>
              <a:defRPr b="0" i="0">
                <a:latin typeface="Arial (null)"/>
              </a:defRPr>
            </a:lvl3pPr>
            <a:lvl4pPr>
              <a:defRPr b="0" i="0">
                <a:latin typeface="Arial (null)"/>
              </a:defRPr>
            </a:lvl4pPr>
            <a:lvl5pPr>
              <a:defRPr b="0" i="0">
                <a:latin typeface="Arial (null)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Arial (null)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Arial (null)"/>
              </a:defRPr>
            </a:lvl1pPr>
          </a:lstStyle>
          <a:p>
            <a:r>
              <a:rPr lang="en-US" dirty="0"/>
              <a:t>Copyright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Arial (null)"/>
              </a:defRPr>
            </a:lvl1pPr>
          </a:lstStyle>
          <a:p>
            <a:fld id="{74F584A0-2CFB-4271-B365-B11865EE38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588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  <a:latin typeface="Arial (null)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Arial (null)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Arial (null)"/>
              </a:defRPr>
            </a:lvl1pPr>
          </a:lstStyle>
          <a:p>
            <a:r>
              <a:rPr lang="en-US" dirty="0"/>
              <a:t>Copyright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Arial (null)"/>
              </a:defRPr>
            </a:lvl1pPr>
          </a:lstStyle>
          <a:p>
            <a:fld id="{74F584A0-2CFB-4271-B365-B11865EE38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552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 b="0" i="0">
                <a:latin typeface="Arial (null)"/>
              </a:defRPr>
            </a:lvl1pPr>
            <a:lvl2pPr>
              <a:defRPr sz="2400" b="0" i="0">
                <a:latin typeface="Arial (null)"/>
              </a:defRPr>
            </a:lvl2pPr>
            <a:lvl3pPr>
              <a:defRPr sz="2000" b="0" i="0">
                <a:latin typeface="Arial (null)"/>
              </a:defRPr>
            </a:lvl3pPr>
            <a:lvl4pPr>
              <a:defRPr sz="1800" b="0" i="0">
                <a:latin typeface="Arial (null)"/>
              </a:defRPr>
            </a:lvl4pPr>
            <a:lvl5pPr>
              <a:defRPr sz="1800" b="0" i="0">
                <a:latin typeface="Arial (null)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 b="0" i="0">
                <a:latin typeface="Arial (null)"/>
              </a:defRPr>
            </a:lvl1pPr>
            <a:lvl2pPr>
              <a:defRPr sz="2400" b="0" i="0">
                <a:latin typeface="Arial (null)"/>
              </a:defRPr>
            </a:lvl2pPr>
            <a:lvl3pPr>
              <a:defRPr sz="2000" b="0" i="0">
                <a:latin typeface="Arial (null)"/>
              </a:defRPr>
            </a:lvl3pPr>
            <a:lvl4pPr>
              <a:defRPr sz="1800" b="0" i="0">
                <a:latin typeface="Arial (null)"/>
              </a:defRPr>
            </a:lvl4pPr>
            <a:lvl5pPr>
              <a:defRPr sz="1800" b="0" i="0">
                <a:latin typeface="Arial (null)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Arial (null)"/>
              </a:defRPr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Arial (null)"/>
              </a:defRPr>
            </a:lvl1pPr>
          </a:lstStyle>
          <a:p>
            <a:r>
              <a:rPr lang="en-US" dirty="0"/>
              <a:t>Copyright 2017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Arial (null)"/>
              </a:defRPr>
            </a:lvl1pPr>
          </a:lstStyle>
          <a:p>
            <a:fld id="{74F584A0-2CFB-4271-B365-B11865EE38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057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0" i="0">
                <a:latin typeface="Arial (null)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 b="0" i="0">
                <a:latin typeface="Arial (null)"/>
              </a:defRPr>
            </a:lvl1pPr>
            <a:lvl2pPr>
              <a:defRPr sz="2000" b="0" i="0">
                <a:latin typeface="Arial (null)"/>
              </a:defRPr>
            </a:lvl2pPr>
            <a:lvl3pPr>
              <a:defRPr sz="1800" b="0" i="0">
                <a:latin typeface="Arial (null)"/>
              </a:defRPr>
            </a:lvl3pPr>
            <a:lvl4pPr>
              <a:defRPr sz="1600" b="0" i="0">
                <a:latin typeface="Arial (null)"/>
              </a:defRPr>
            </a:lvl4pPr>
            <a:lvl5pPr>
              <a:defRPr sz="1600" b="0" i="0">
                <a:latin typeface="Arial (null)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0" i="0">
                <a:latin typeface="Arial (null)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 b="0" i="0">
                <a:latin typeface="Arial (null)"/>
              </a:defRPr>
            </a:lvl1pPr>
            <a:lvl2pPr>
              <a:defRPr sz="2000" b="0" i="0">
                <a:latin typeface="Arial (null)"/>
              </a:defRPr>
            </a:lvl2pPr>
            <a:lvl3pPr>
              <a:defRPr sz="1800" b="0" i="0">
                <a:latin typeface="Arial (null)"/>
              </a:defRPr>
            </a:lvl3pPr>
            <a:lvl4pPr>
              <a:defRPr sz="1600" b="0" i="0">
                <a:latin typeface="Arial (null)"/>
              </a:defRPr>
            </a:lvl4pPr>
            <a:lvl5pPr>
              <a:defRPr sz="1600" b="0" i="0">
                <a:latin typeface="Arial (null)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Arial (null)"/>
              </a:defRPr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Arial (null)"/>
              </a:defRPr>
            </a:lvl1pPr>
          </a:lstStyle>
          <a:p>
            <a:r>
              <a:rPr lang="en-US" dirty="0"/>
              <a:t>Copyright 2017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Arial (null)"/>
              </a:defRPr>
            </a:lvl1pPr>
          </a:lstStyle>
          <a:p>
            <a:fld id="{74F584A0-2CFB-4271-B365-B11865EE38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4434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Arial (null)"/>
              </a:defRPr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Arial (null)"/>
              </a:defRPr>
            </a:lvl1pPr>
          </a:lstStyle>
          <a:p>
            <a:r>
              <a:rPr lang="en-US" dirty="0"/>
              <a:t>Copyright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Arial (null)"/>
              </a:defRPr>
            </a:lvl1pPr>
          </a:lstStyle>
          <a:p>
            <a:fld id="{74F584A0-2CFB-4271-B365-B11865EE38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88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Arial (null)"/>
              </a:defRPr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Arial (null)"/>
              </a:defRPr>
            </a:lvl1pPr>
          </a:lstStyle>
          <a:p>
            <a:r>
              <a:rPr lang="en-US" dirty="0"/>
              <a:t>Copyright 2017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Arial (null)"/>
              </a:defRPr>
            </a:lvl1pPr>
          </a:lstStyle>
          <a:p>
            <a:fld id="{74F584A0-2CFB-4271-B365-B11865EE38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683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 b="0" i="0">
                <a:latin typeface="Arial (null)"/>
              </a:defRPr>
            </a:lvl1pPr>
            <a:lvl2pPr>
              <a:defRPr sz="2800" b="0" i="0">
                <a:latin typeface="Arial (null)"/>
              </a:defRPr>
            </a:lvl2pPr>
            <a:lvl3pPr>
              <a:defRPr sz="2400" b="0" i="0">
                <a:latin typeface="Arial (null)"/>
              </a:defRPr>
            </a:lvl3pPr>
            <a:lvl4pPr>
              <a:defRPr sz="2000" b="0" i="0">
                <a:latin typeface="Arial (null)"/>
              </a:defRPr>
            </a:lvl4pPr>
            <a:lvl5pPr>
              <a:defRPr sz="2000" b="0" i="0">
                <a:latin typeface="Arial (null)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 b="0" i="0">
                <a:latin typeface="Arial (null)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Arial (null)"/>
              </a:defRPr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Arial (null)"/>
              </a:defRPr>
            </a:lvl1pPr>
          </a:lstStyle>
          <a:p>
            <a:r>
              <a:rPr lang="en-US" dirty="0"/>
              <a:t>Copyright 2017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Arial (null)"/>
              </a:defRPr>
            </a:lvl1pPr>
          </a:lstStyle>
          <a:p>
            <a:fld id="{74F584A0-2CFB-4271-B365-B11865EE38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818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 b="0" i="0">
                <a:latin typeface="Arial (null)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 b="0" i="0">
                <a:latin typeface="Arial (null)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Arial (null)"/>
              </a:defRPr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Arial (null)"/>
              </a:defRPr>
            </a:lvl1pPr>
          </a:lstStyle>
          <a:p>
            <a:r>
              <a:rPr lang="en-US" dirty="0"/>
              <a:t>Copyright 2017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Arial (null)"/>
              </a:defRPr>
            </a:lvl1pPr>
          </a:lstStyle>
          <a:p>
            <a:fld id="{74F584A0-2CFB-4271-B365-B11865EE38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056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Arial (null)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Arial (null)"/>
              </a:defRPr>
            </a:lvl1pPr>
          </a:lstStyle>
          <a:p>
            <a:r>
              <a:rPr lang="en-US" dirty="0"/>
              <a:t>Copyright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 (null)"/>
              </a:defRPr>
            </a:lvl1pPr>
          </a:lstStyle>
          <a:p>
            <a:fld id="{74F584A0-2CFB-4271-B365-B11865EE387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990600"/>
          </a:xfrm>
          <a:prstGeom prst="rect">
            <a:avLst/>
          </a:prstGeom>
          <a:solidFill>
            <a:srgbClr val="0B59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i="0" dirty="0">
              <a:latin typeface="Arial (null)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187580"/>
            <a:ext cx="2328175" cy="61544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46400" y="0"/>
            <a:ext cx="9245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773052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6" r:id="rId12"/>
    <p:sldLayoutId id="2147483677" r:id="rId13"/>
    <p:sldLayoutId id="2147483662" r:id="rId14"/>
    <p:sldLayoutId id="2147483675" r:id="rId15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b="0" i="0" kern="1200">
          <a:solidFill>
            <a:schemeClr val="tx1"/>
          </a:solidFill>
          <a:latin typeface="Arial (null)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0" i="0" kern="1200">
          <a:solidFill>
            <a:schemeClr val="tx1"/>
          </a:solidFill>
          <a:latin typeface="Arial (null)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 (null)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b="0" i="0" kern="1200">
          <a:solidFill>
            <a:schemeClr val="tx1"/>
          </a:solidFill>
          <a:latin typeface="Arial (null)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b="0" i="0" kern="1200">
          <a:solidFill>
            <a:schemeClr val="tx1"/>
          </a:solidFill>
          <a:latin typeface="Arial (null)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international-accreditation-service.teachable.com/p/changes-to-iso-iec-17025-2017/?preview=logged_out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international-accreditation-service.teachable.com/p/changes-to-iso-iec-17025-2017/?preview=logged_out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350" y="1734119"/>
            <a:ext cx="4800602" cy="17369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419350" y="3581400"/>
            <a:ext cx="56705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dirty="0">
                <a:latin typeface="Arial" charset="0"/>
              </a:rPr>
              <a:t>IAS Training Program</a:t>
            </a:r>
          </a:p>
          <a:p>
            <a:r>
              <a:rPr lang="en-CA" sz="3200" b="1" dirty="0">
                <a:latin typeface="Arial" charset="0"/>
              </a:rPr>
              <a:t>Report to AA/SIA TAC</a:t>
            </a:r>
          </a:p>
          <a:p>
            <a:r>
              <a:rPr lang="en-CA" sz="3200" b="1" dirty="0">
                <a:latin typeface="Arial" charset="0"/>
              </a:rPr>
              <a:t>September 2019</a:t>
            </a:r>
            <a:endParaRPr lang="en-US" sz="3200" b="1" dirty="0">
              <a:latin typeface="Arial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D43DA83-1C61-6347-B3B5-A5F1A440F32B}"/>
              </a:ext>
            </a:extLst>
          </p:cNvPr>
          <p:cNvSpPr/>
          <p:nvPr/>
        </p:nvSpPr>
        <p:spPr>
          <a:xfrm>
            <a:off x="5041900" y="424754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GB" b="1" dirty="0">
                <a:solidFill>
                  <a:schemeClr val="bg1"/>
                </a:solidFill>
                <a:latin typeface="Arial"/>
              </a:rPr>
              <a:t>J.E.J. (Ned) Gravel</a:t>
            </a:r>
          </a:p>
          <a:p>
            <a:pPr algn="r"/>
            <a:r>
              <a:rPr lang="en-GB" b="1" dirty="0">
                <a:solidFill>
                  <a:schemeClr val="bg1"/>
                </a:solidFill>
                <a:latin typeface="Arial"/>
              </a:rPr>
              <a:t>IAS Manager, Training</a:t>
            </a:r>
          </a:p>
        </p:txBody>
      </p:sp>
    </p:spTree>
    <p:extLst>
      <p:ext uri="{BB962C8B-B14F-4D97-AF65-F5344CB8AC3E}">
        <p14:creationId xmlns:p14="http://schemas.microsoft.com/office/powerpoint/2010/main" val="31173600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D69B2F47-4271-6740-8471-6AB8F09437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7005" y="340464"/>
            <a:ext cx="7894501" cy="624736"/>
          </a:xfrm>
        </p:spPr>
        <p:txBody>
          <a:bodyPr rtlCol="0">
            <a:noAutofit/>
          </a:bodyPr>
          <a:lstStyle/>
          <a:p>
            <a:pPr>
              <a:tabLst>
                <a:tab pos="1828800" algn="l"/>
              </a:tabLst>
            </a:pPr>
            <a:r>
              <a:rPr lang="en-CA" sz="3200" b="1" dirty="0"/>
              <a:t>Program</a:t>
            </a:r>
            <a:r>
              <a:rPr lang="en-CA" dirty="0">
                <a:latin typeface="Arial" charset="0"/>
              </a:rPr>
              <a:t> </a:t>
            </a:r>
            <a:r>
              <a:rPr lang="en-CA" sz="3200" b="1" dirty="0"/>
              <a:t>Development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5ADEF1DD-13D9-0D4A-8BAC-21E46D2D9EC3}"/>
              </a:ext>
            </a:extLst>
          </p:cNvPr>
          <p:cNvSpPr txBox="1">
            <a:spLocks noChangeArrowheads="1"/>
          </p:cNvSpPr>
          <p:nvPr/>
        </p:nvSpPr>
        <p:spPr>
          <a:xfrm>
            <a:off x="609600" y="1638300"/>
            <a:ext cx="10909300" cy="2895600"/>
          </a:xfrm>
          <a:prstGeom prst="rect">
            <a:avLst/>
          </a:prstGeom>
        </p:spPr>
        <p:txBody>
          <a:bodyPr vert="horz" lIns="92075" tIns="46038" rIns="92075" bIns="46038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b="0" i="0" kern="1200">
                <a:solidFill>
                  <a:schemeClr val="tx1"/>
                </a:solidFill>
                <a:latin typeface="Arial (null)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b="0" i="0" kern="1200">
                <a:solidFill>
                  <a:schemeClr val="tx1"/>
                </a:solidFill>
                <a:latin typeface="Arial (null)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 (null)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b="0" i="0" kern="1200">
                <a:solidFill>
                  <a:schemeClr val="tx1"/>
                </a:solidFill>
                <a:latin typeface="Arial (null)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b="0" i="0" kern="1200">
                <a:solidFill>
                  <a:schemeClr val="tx1"/>
                </a:solidFill>
                <a:latin typeface="Arial (null)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b="1" dirty="0">
                <a:latin typeface="Arial" charset="0"/>
              </a:rPr>
              <a:t>Standardize IAS Training Courses (</a:t>
            </a:r>
            <a:r>
              <a:rPr lang="en-US" sz="2400" b="1" dirty="0">
                <a:solidFill>
                  <a:srgbClr val="0070C0"/>
                </a:solidFill>
                <a:latin typeface="Arial" charset="0"/>
              </a:rPr>
              <a:t>CONTINUING</a:t>
            </a:r>
            <a:r>
              <a:rPr lang="en-US" sz="2400" b="1" dirty="0">
                <a:latin typeface="Arial" charset="0"/>
              </a:rPr>
              <a:t>)</a:t>
            </a:r>
            <a:endParaRPr lang="en-CA" sz="1800" dirty="0"/>
          </a:p>
          <a:p>
            <a:pPr marL="0" lvl="1" indent="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b="1" dirty="0">
                <a:latin typeface="Arial" charset="0"/>
              </a:rPr>
              <a:t>Establish Partnerships in Regions outside the US (</a:t>
            </a:r>
            <a:r>
              <a:rPr lang="en-US" sz="2400" b="1" dirty="0">
                <a:solidFill>
                  <a:srgbClr val="0070C0"/>
                </a:solidFill>
                <a:latin typeface="Arial" charset="0"/>
              </a:rPr>
              <a:t>GROWING</a:t>
            </a:r>
            <a:r>
              <a:rPr lang="en-US" sz="2400" b="1" dirty="0">
                <a:latin typeface="Arial" charset="0"/>
              </a:rPr>
              <a:t>)</a:t>
            </a:r>
          </a:p>
          <a:p>
            <a:pPr marL="0" lvl="1" indent="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b="1" dirty="0">
                <a:latin typeface="Arial" charset="0"/>
              </a:rPr>
              <a:t>Establish and Maintain Contact with potential participants (</a:t>
            </a:r>
            <a:r>
              <a:rPr lang="en-US" sz="2400" b="1" dirty="0">
                <a:solidFill>
                  <a:srgbClr val="0070C0"/>
                </a:solidFill>
                <a:latin typeface="Arial" charset="0"/>
              </a:rPr>
              <a:t>COMPLETE</a:t>
            </a:r>
            <a:r>
              <a:rPr lang="en-US" sz="2400" b="1" dirty="0">
                <a:latin typeface="Arial" charset="0"/>
              </a:rPr>
              <a:t>)</a:t>
            </a:r>
          </a:p>
          <a:p>
            <a:pPr marL="0" lvl="1" indent="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b="1" dirty="0">
                <a:latin typeface="Arial" charset="0"/>
              </a:rPr>
              <a:t>Develop Online Training Presence (</a:t>
            </a:r>
            <a:r>
              <a:rPr lang="en-US" sz="2400" b="1" dirty="0">
                <a:solidFill>
                  <a:srgbClr val="0070C0"/>
                </a:solidFill>
                <a:latin typeface="Arial" charset="0"/>
              </a:rPr>
              <a:t>COMPLETE</a:t>
            </a:r>
            <a:r>
              <a:rPr lang="en-US" sz="2400" b="1" dirty="0">
                <a:latin typeface="Arial" charset="0"/>
              </a:rPr>
              <a:t>)</a:t>
            </a:r>
          </a:p>
          <a:p>
            <a:pPr marL="0" lvl="1" indent="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b="1" dirty="0">
                <a:latin typeface="Arial" charset="0"/>
              </a:rPr>
              <a:t>Implement Marketing to our Captive Market (</a:t>
            </a:r>
            <a:r>
              <a:rPr lang="en-US" sz="2400" b="1" dirty="0">
                <a:solidFill>
                  <a:srgbClr val="0070C0"/>
                </a:solidFill>
                <a:latin typeface="Arial" charset="0"/>
              </a:rPr>
              <a:t>UNDERWAY</a:t>
            </a:r>
            <a:r>
              <a:rPr lang="en-US" sz="2400" b="1" dirty="0">
                <a:latin typeface="Arial" charset="0"/>
              </a:rPr>
              <a:t>)</a:t>
            </a:r>
          </a:p>
          <a:p>
            <a:pPr marL="0" lvl="1" indent="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b="1" dirty="0">
                <a:latin typeface="Arial" charset="0"/>
              </a:rPr>
              <a:t>Implement Common Feedback Approach (</a:t>
            </a:r>
            <a:r>
              <a:rPr lang="en-US" sz="2400" b="1" dirty="0">
                <a:solidFill>
                  <a:srgbClr val="0070C0"/>
                </a:solidFill>
                <a:latin typeface="Arial" charset="0"/>
              </a:rPr>
              <a:t>UNDERWAY</a:t>
            </a:r>
            <a:r>
              <a:rPr lang="en-US" sz="2400" b="1" dirty="0">
                <a:latin typeface="Arial" charset="0"/>
              </a:rPr>
              <a:t>)</a:t>
            </a:r>
          </a:p>
          <a:p>
            <a:pPr marL="0" lvl="1" indent="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>
              <a:latin typeface="Arial" charset="0"/>
            </a:endParaRPr>
          </a:p>
          <a:p>
            <a:pPr marL="0" lvl="1" indent="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13168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74A513CD-4994-574F-983B-4EED223C3E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63700" y="434526"/>
            <a:ext cx="6057900" cy="685800"/>
          </a:xfrm>
        </p:spPr>
        <p:txBody>
          <a:bodyPr rtlCol="0">
            <a:noAutofit/>
          </a:bodyPr>
          <a:lstStyle/>
          <a:p>
            <a:pPr>
              <a:tabLst>
                <a:tab pos="1828800" algn="l"/>
              </a:tabLst>
            </a:pPr>
            <a:r>
              <a:rPr lang="en-CA" sz="3200" b="1" dirty="0"/>
              <a:t>Online</a:t>
            </a:r>
            <a:r>
              <a:rPr lang="en-CA" dirty="0">
                <a:latin typeface="Arial" charset="0"/>
              </a:rPr>
              <a:t> </a:t>
            </a:r>
            <a:r>
              <a:rPr lang="en-CA" sz="3200" b="1" dirty="0"/>
              <a:t>Training</a:t>
            </a:r>
            <a:r>
              <a:rPr lang="en-CA" dirty="0">
                <a:latin typeface="Arial" charset="0"/>
              </a:rPr>
              <a:t> </a:t>
            </a:r>
            <a:r>
              <a:rPr lang="en-CA" sz="3200" b="1" dirty="0"/>
              <a:t>for</a:t>
            </a:r>
            <a:r>
              <a:rPr lang="en-CA" dirty="0">
                <a:latin typeface="Arial" charset="0"/>
              </a:rPr>
              <a:t> </a:t>
            </a:r>
            <a:r>
              <a:rPr lang="en-CA" sz="3200" b="1" dirty="0"/>
              <a:t>IAS</a:t>
            </a:r>
          </a:p>
        </p:txBody>
      </p:sp>
      <p:pic>
        <p:nvPicPr>
          <p:cNvPr id="10" name="Picture 9">
            <a:hlinkClick r:id="rId3"/>
            <a:extLst>
              <a:ext uri="{FF2B5EF4-FFF2-40B4-BE49-F238E27FC236}">
                <a16:creationId xmlns:a16="http://schemas.microsoft.com/office/drawing/2014/main" id="{7070ACBB-C536-6644-B892-415E62F6D0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4752"/>
            <a:ext cx="12191999" cy="6942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127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74A513CD-4994-574F-983B-4EED223C3E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63700" y="434526"/>
            <a:ext cx="6057900" cy="685800"/>
          </a:xfrm>
        </p:spPr>
        <p:txBody>
          <a:bodyPr rtlCol="0">
            <a:noAutofit/>
          </a:bodyPr>
          <a:lstStyle/>
          <a:p>
            <a:pPr>
              <a:tabLst>
                <a:tab pos="1828800" algn="l"/>
              </a:tabLst>
            </a:pPr>
            <a:r>
              <a:rPr lang="en-CA" sz="3200" b="1" dirty="0"/>
              <a:t>Online</a:t>
            </a:r>
            <a:r>
              <a:rPr lang="en-CA" dirty="0">
                <a:latin typeface="Arial" charset="0"/>
              </a:rPr>
              <a:t> </a:t>
            </a:r>
            <a:r>
              <a:rPr lang="en-CA" sz="3200" b="1" dirty="0"/>
              <a:t>Training</a:t>
            </a:r>
            <a:r>
              <a:rPr lang="en-CA" dirty="0">
                <a:latin typeface="Arial" charset="0"/>
              </a:rPr>
              <a:t> </a:t>
            </a:r>
            <a:r>
              <a:rPr lang="en-CA" sz="3200" b="1" dirty="0"/>
              <a:t>for</a:t>
            </a:r>
            <a:r>
              <a:rPr lang="en-CA" dirty="0">
                <a:latin typeface="Arial" charset="0"/>
              </a:rPr>
              <a:t> </a:t>
            </a:r>
            <a:r>
              <a:rPr lang="en-CA" sz="3200" b="1" dirty="0"/>
              <a:t>IAS</a:t>
            </a:r>
          </a:p>
        </p:txBody>
      </p:sp>
      <p:pic>
        <p:nvPicPr>
          <p:cNvPr id="10" name="Picture 9">
            <a:hlinkClick r:id="rId3"/>
            <a:extLst>
              <a:ext uri="{FF2B5EF4-FFF2-40B4-BE49-F238E27FC236}">
                <a16:creationId xmlns:a16="http://schemas.microsoft.com/office/drawing/2014/main" id="{7070ACBB-C536-6644-B892-415E62F6D0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4705"/>
            <a:ext cx="10337800" cy="5433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8247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52600" y="152400"/>
            <a:ext cx="3581400" cy="1066800"/>
          </a:xfrm>
          <a:prstGeom prst="rect">
            <a:avLst/>
          </a:prstGeom>
          <a:solidFill>
            <a:srgbClr val="005D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057400" y="362634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Thank you!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395" y="4114801"/>
            <a:ext cx="8266046" cy="16532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34267" y="2743199"/>
            <a:ext cx="76586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234D34"/>
                </a:solidFill>
                <a:latin typeface="Arial Narrow" panose="020B0606020202030204" pitchFamily="34" charset="0"/>
              </a:rPr>
              <a:t>J.E.J. (Ned) Gravel, CD, </a:t>
            </a:r>
            <a:r>
              <a:rPr lang="en-US" sz="3200" dirty="0" err="1">
                <a:solidFill>
                  <a:srgbClr val="234D34"/>
                </a:solidFill>
                <a:latin typeface="Arial Narrow" panose="020B0606020202030204" pitchFamily="34" charset="0"/>
              </a:rPr>
              <a:t>PEng</a:t>
            </a:r>
            <a:r>
              <a:rPr lang="en-US" sz="3200" dirty="0">
                <a:solidFill>
                  <a:srgbClr val="234D34"/>
                </a:solidFill>
                <a:latin typeface="Arial Narrow" panose="020B0606020202030204" pitchFamily="34" charset="0"/>
              </a:rPr>
              <a:t>, CA-LS, CAE, IPL</a:t>
            </a:r>
          </a:p>
          <a:p>
            <a:r>
              <a:rPr lang="en-US" sz="3200" dirty="0">
                <a:solidFill>
                  <a:srgbClr val="234D34"/>
                </a:solidFill>
                <a:latin typeface="Arial Narrow" panose="020B0606020202030204" pitchFamily="34" charset="0"/>
              </a:rPr>
              <a:t>Training Manager, IAS</a:t>
            </a:r>
            <a:endParaRPr lang="en-US" sz="2400" dirty="0">
              <a:solidFill>
                <a:srgbClr val="234D34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2987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52600" y="152400"/>
            <a:ext cx="3581400" cy="1066800"/>
          </a:xfrm>
          <a:prstGeom prst="rect">
            <a:avLst/>
          </a:prstGeom>
          <a:solidFill>
            <a:srgbClr val="005D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057400" y="362634"/>
            <a:ext cx="5486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Overview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BE7045-93BA-5F45-BDD2-645A5B17BA51}"/>
              </a:ext>
            </a:extLst>
          </p:cNvPr>
          <p:cNvSpPr txBox="1"/>
          <p:nvPr/>
        </p:nvSpPr>
        <p:spPr>
          <a:xfrm>
            <a:off x="698500" y="1933288"/>
            <a:ext cx="10934700" cy="3349912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CA" sz="3200" b="1" dirty="0">
                <a:latin typeface="Arial" panose="020B0604020202020204" pitchFamily="34" charset="0"/>
                <a:cs typeface="Arial" panose="020B0604020202020204" pitchFamily="34" charset="0"/>
              </a:rPr>
              <a:t>What was accomplished in 2018 – 300 participants</a:t>
            </a:r>
          </a:p>
          <a:p>
            <a:endParaRPr lang="en-CA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3200" b="1" dirty="0">
                <a:latin typeface="Arial" panose="020B0604020202020204" pitchFamily="34" charset="0"/>
                <a:cs typeface="Arial" panose="020B0604020202020204" pitchFamily="34" charset="0"/>
              </a:rPr>
              <a:t>What is currently planned for 2019</a:t>
            </a:r>
          </a:p>
          <a:p>
            <a:endParaRPr lang="en-CA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3200" b="1" dirty="0">
                <a:latin typeface="Arial" panose="020B0604020202020204" pitchFamily="34" charset="0"/>
                <a:cs typeface="Arial" panose="020B0604020202020204" pitchFamily="34" charset="0"/>
              </a:rPr>
              <a:t>Program Capacity/Capability Development</a:t>
            </a:r>
          </a:p>
        </p:txBody>
      </p:sp>
    </p:spTree>
    <p:extLst>
      <p:ext uri="{BB962C8B-B14F-4D97-AF65-F5344CB8AC3E}">
        <p14:creationId xmlns:p14="http://schemas.microsoft.com/office/powerpoint/2010/main" val="41977001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52600" y="152400"/>
            <a:ext cx="3581400" cy="1066800"/>
          </a:xfrm>
          <a:prstGeom prst="rect">
            <a:avLst/>
          </a:prstGeom>
          <a:solidFill>
            <a:srgbClr val="005D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057400" y="362634"/>
            <a:ext cx="5486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Overview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BE7045-93BA-5F45-BDD2-645A5B17BA51}"/>
              </a:ext>
            </a:extLst>
          </p:cNvPr>
          <p:cNvSpPr txBox="1"/>
          <p:nvPr/>
        </p:nvSpPr>
        <p:spPr>
          <a:xfrm>
            <a:off x="698500" y="1933288"/>
            <a:ext cx="10934700" cy="3349912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CA" sz="3200" b="1" dirty="0">
                <a:latin typeface="Arial" panose="020B0604020202020204" pitchFamily="34" charset="0"/>
                <a:cs typeface="Arial" panose="020B0604020202020204" pitchFamily="34" charset="0"/>
              </a:rPr>
              <a:t>What was accomplished in 2018 – 300 participants</a:t>
            </a:r>
          </a:p>
          <a:p>
            <a:endParaRPr lang="en-CA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3200" b="1" dirty="0">
                <a:latin typeface="Arial" panose="020B0604020202020204" pitchFamily="34" charset="0"/>
                <a:cs typeface="Arial" panose="020B0604020202020204" pitchFamily="34" charset="0"/>
              </a:rPr>
              <a:t>What is currently planned for 2019</a:t>
            </a:r>
          </a:p>
          <a:p>
            <a:endParaRPr lang="en-CA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3200" b="1" dirty="0">
                <a:latin typeface="Arial" panose="020B0604020202020204" pitchFamily="34" charset="0"/>
                <a:cs typeface="Arial" panose="020B0604020202020204" pitchFamily="34" charset="0"/>
              </a:rPr>
              <a:t>Program Capacity/Capability Development</a:t>
            </a:r>
          </a:p>
        </p:txBody>
      </p:sp>
    </p:spTree>
    <p:extLst>
      <p:ext uri="{BB962C8B-B14F-4D97-AF65-F5344CB8AC3E}">
        <p14:creationId xmlns:p14="http://schemas.microsoft.com/office/powerpoint/2010/main" val="3739734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BA3B0DD9-6581-3C46-9440-3C4B5F8C44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95300" y="330200"/>
            <a:ext cx="8940800" cy="762000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en-GB" sz="3200" b="1" dirty="0"/>
              <a:t>Training Conducted in 2019 (so far)</a:t>
            </a:r>
            <a:endParaRPr lang="en-US" sz="3200" b="1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6EA3DB3-0A58-1D48-8FA6-A71B897F06C8}"/>
              </a:ext>
            </a:extLst>
          </p:cNvPr>
          <p:cNvSpPr/>
          <p:nvPr/>
        </p:nvSpPr>
        <p:spPr>
          <a:xfrm>
            <a:off x="101601" y="1818481"/>
            <a:ext cx="1144269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4-5 Feb 19	ISO/IEC 17025:2017 				(2 days)		Toronto Canada</a:t>
            </a:r>
            <a:endParaRPr lang="en-CA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20-21 Feb 19	IAS AC 291 					(2 days)		NY</a:t>
            </a:r>
            <a:endParaRPr lang="en-CA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27-28 Feb 19	ISO/IEC 17024:2012 				(2 days)		Chennai India</a:t>
            </a:r>
            <a:endParaRPr lang="en-CA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2-3 Mar 19	IAF Mandatory Document (IAF MD) Course for MSCBs (2 days)	New Delhi India</a:t>
            </a:r>
            <a:endParaRPr lang="en-CA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3-4 Mar 19	ISO/IEC 17025:2017 				(2 days)		Doha Qatar</a:t>
            </a:r>
          </a:p>
          <a:p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4-6 Mar 19	ISO/IEC 17021-1 for MSCBs 			(3 days)		New Delhi India</a:t>
            </a:r>
            <a:endParaRPr lang="en-CA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6-7 Mar 19	Internal Audit Course for 17025			(2 days) 	Doha Qatar</a:t>
            </a:r>
          </a:p>
          <a:p>
            <a:r>
              <a:rPr lang="en-US" b="1" dirty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7 Mar 19	ISO/IEC 17024:2012 				(1 day)		DC</a:t>
            </a:r>
            <a:endParaRPr lang="en-CA" b="1" dirty="0">
              <a:solidFill>
                <a:srgbClr val="00B05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18-19 Mar 19	ISO/IEC 17025:2017 				(2 days)		Chicago</a:t>
            </a:r>
            <a:endParaRPr lang="en-CA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20-21 Mar 19	Internal Audit Course for All Standards		(2 days) 		Chicago</a:t>
            </a:r>
            <a:endParaRPr lang="en-CA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25-26 Mar 19	ISO/IEC 17020 for Inspection Agencies		(2 days)		Brea</a:t>
            </a:r>
            <a:endParaRPr lang="en-CA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US" b="1" dirty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8-9 Apr 19	ISO/IEC 17025:2017 				(2 days)		Bahrain</a:t>
            </a:r>
            <a:endParaRPr lang="en-CA" b="1" dirty="0">
              <a:solidFill>
                <a:srgbClr val="00B05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US" b="1" dirty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10-11 Apr 19	Uncertainty of Measurement for labs  		(2 days)		Bahrain</a:t>
            </a:r>
          </a:p>
          <a:p>
            <a:endParaRPr lang="en-CA" b="1" dirty="0">
              <a:solidFill>
                <a:srgbClr val="00B05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38636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BA3B0DD9-6581-3C46-9440-3C4B5F8C44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95300" y="355600"/>
            <a:ext cx="8940800" cy="762000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en-GB" sz="3200" b="1" dirty="0"/>
              <a:t>Training Conducted in 2019 (so far)</a:t>
            </a:r>
            <a:endParaRPr lang="en-US" sz="3200" b="1" dirty="0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8AA4C0F5-F14C-C447-B6C6-B9A24A7BF71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47650" y="1993900"/>
            <a:ext cx="11696700" cy="3276600"/>
          </a:xfrm>
        </p:spPr>
        <p:txBody>
          <a:bodyPr vert="horz" lIns="92075" tIns="46038" rIns="92075" bIns="46038" rtlCol="0">
            <a:normAutofit fontScale="62500" lnSpcReduction="20000"/>
          </a:bodyPr>
          <a:lstStyle/>
          <a:p>
            <a:pPr marL="0" indent="0">
              <a:buNone/>
            </a:pPr>
            <a:r>
              <a:rPr lang="en-CA" b="1" dirty="0">
                <a:solidFill>
                  <a:srgbClr val="0070C0"/>
                </a:solidFill>
              </a:rPr>
              <a:t>23 Apr 19	Building Department Accreditation AC426 		(1 day)		Honolulu</a:t>
            </a:r>
          </a:p>
          <a:p>
            <a:pPr marL="0" indent="0">
              <a:buNone/>
            </a:pPr>
            <a:r>
              <a:rPr lang="en-CA" dirty="0"/>
              <a:t>6-7 May 19	Understanding Risk Approach in QMS			(1 day)		Brea</a:t>
            </a:r>
          </a:p>
          <a:p>
            <a:pPr marL="0" indent="0">
              <a:buNone/>
            </a:pPr>
            <a:r>
              <a:rPr lang="en-CA" dirty="0"/>
              <a:t>14-15 May 19	ISO/IEC 17025:2017 					(2 days)	Brea</a:t>
            </a:r>
          </a:p>
          <a:p>
            <a:pPr marL="0" indent="0">
              <a:buNone/>
            </a:pPr>
            <a:r>
              <a:rPr lang="en-CA" dirty="0"/>
              <a:t>16-17 May 19	Uncertainty of Measurement for labs 			(2 days)	Brea</a:t>
            </a:r>
          </a:p>
          <a:p>
            <a:pPr marL="0" indent="0">
              <a:buNone/>
            </a:pPr>
            <a:r>
              <a:rPr lang="en-CA" dirty="0"/>
              <a:t>29-31 May 19	AC172, AC472 and AC473 Requirements		(3 days)	Chicago</a:t>
            </a:r>
          </a:p>
          <a:p>
            <a:pPr marL="0" indent="0">
              <a:buNone/>
            </a:pPr>
            <a:r>
              <a:rPr lang="en-CA" dirty="0"/>
              <a:t>15 Jul 19	Building Department Accreditation AC251		(1 day)		Birmingham</a:t>
            </a:r>
          </a:p>
          <a:p>
            <a:pPr marL="0" indent="0">
              <a:buNone/>
            </a:pPr>
            <a:r>
              <a:rPr lang="en-CA" sz="3300" dirty="0"/>
              <a:t>5-7 Aug 19	ISO/IEC 17021-1					(3 days) 	Brea</a:t>
            </a:r>
          </a:p>
          <a:p>
            <a:pPr marL="0" indent="0">
              <a:buNone/>
            </a:pPr>
            <a:r>
              <a:rPr lang="en-CA" sz="3300" dirty="0"/>
              <a:t>8-9 Aug 19	IAF Mandatory Documents Course			(2 days)	Brea</a:t>
            </a:r>
          </a:p>
          <a:p>
            <a:pPr marL="0" indent="0">
              <a:buNone/>
            </a:pPr>
            <a:r>
              <a:rPr lang="en-CA" sz="3300" dirty="0"/>
              <a:t>13-14 Aug 19	IAS AC 291						(2 days)	NY</a:t>
            </a:r>
          </a:p>
          <a:p>
            <a:pPr marL="0" indent="0">
              <a:buNone/>
            </a:pPr>
            <a:endParaRPr lang="en-CA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8694443-7945-644F-B007-B29D75C9BAE7}"/>
              </a:ext>
            </a:extLst>
          </p:cNvPr>
          <p:cNvSpPr/>
          <p:nvPr/>
        </p:nvSpPr>
        <p:spPr>
          <a:xfrm>
            <a:off x="3048000" y="5529927"/>
            <a:ext cx="6096000" cy="127727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en-CA" b="1" u="sng" dirty="0">
                <a:latin typeface="Arial" panose="020B0604020202020204" pitchFamily="34" charset="0"/>
                <a:cs typeface="Arial" panose="020B0604020202020204" pitchFamily="34" charset="0"/>
              </a:rPr>
              <a:t>Legend</a:t>
            </a: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Public Courses</a:t>
            </a:r>
          </a:p>
          <a:p>
            <a:r>
              <a:rPr lang="en-CA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Contract</a:t>
            </a:r>
          </a:p>
          <a:p>
            <a:r>
              <a:rPr lang="en-CA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Local Partners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663302-AB00-6D49-9808-B3B715EA09CE}"/>
              </a:ext>
            </a:extLst>
          </p:cNvPr>
          <p:cNvSpPr txBox="1"/>
          <p:nvPr/>
        </p:nvSpPr>
        <p:spPr>
          <a:xfrm>
            <a:off x="6184900" y="6053415"/>
            <a:ext cx="4000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22 Courses – 188 People</a:t>
            </a:r>
          </a:p>
        </p:txBody>
      </p:sp>
    </p:spTree>
    <p:extLst>
      <p:ext uri="{BB962C8B-B14F-4D97-AF65-F5344CB8AC3E}">
        <p14:creationId xmlns:p14="http://schemas.microsoft.com/office/powerpoint/2010/main" val="3846703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BA3B0DD9-6581-3C46-9440-3C4B5F8C44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95300" y="317500"/>
            <a:ext cx="8483600" cy="800100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en-GB" sz="3200" b="1" dirty="0"/>
              <a:t>Online Training Conducted in 2019 (so far)</a:t>
            </a:r>
            <a:endParaRPr lang="en-US" sz="3200" b="1" dirty="0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8AA4C0F5-F14C-C447-B6C6-B9A24A7BF71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95300" y="2552700"/>
            <a:ext cx="10744200" cy="1422400"/>
          </a:xfrm>
        </p:spPr>
        <p:txBody>
          <a:bodyPr vert="horz" lIns="92075" tIns="46038" rIns="92075" bIns="46038" rtlCol="0">
            <a:normAutofit fontScale="92500" lnSpcReduction="20000"/>
          </a:bodyPr>
          <a:lstStyle/>
          <a:p>
            <a:pPr marL="0" indent="0">
              <a:buNone/>
            </a:pPr>
            <a:r>
              <a:rPr lang="en-CA" dirty="0"/>
              <a:t>ISO/IEC 17025:2017 Transition Course – 4 participants</a:t>
            </a:r>
          </a:p>
          <a:p>
            <a:pPr marL="0" indent="0">
              <a:buNone/>
            </a:pPr>
            <a:r>
              <a:rPr lang="en-CA" dirty="0"/>
              <a:t>ISO/IEC 17025:2017 Full Course – 5 participants</a:t>
            </a:r>
          </a:p>
          <a:p>
            <a:pPr marL="0" indent="0">
              <a:buNone/>
            </a:pPr>
            <a:r>
              <a:rPr lang="en-CA" dirty="0"/>
              <a:t>ISO/IEC 17020:2012	Inspection Bodies – 3 participants</a:t>
            </a:r>
          </a:p>
          <a:p>
            <a:pPr marL="457200" indent="-457200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endParaRPr lang="en-US" sz="2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93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BA3B0DD9-6581-3C46-9440-3C4B5F8C44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95300" y="355600"/>
            <a:ext cx="8940800" cy="762000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en-GB" sz="3200" b="1" dirty="0"/>
              <a:t>Training Planned for 2019-2 (so far)</a:t>
            </a:r>
            <a:endParaRPr lang="en-US" sz="3200" b="1" dirty="0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8AA4C0F5-F14C-C447-B6C6-B9A24A7BF71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2250" y="2057975"/>
            <a:ext cx="11322049" cy="4355525"/>
          </a:xfrm>
        </p:spPr>
        <p:txBody>
          <a:bodyPr vert="horz" lIns="92075" tIns="46038" rIns="92075" bIns="46038" rtlCol="0">
            <a:normAutofit fontScale="92500"/>
          </a:bodyPr>
          <a:lstStyle/>
          <a:p>
            <a:pPr marL="0" indent="0">
              <a:buNone/>
            </a:pPr>
            <a:r>
              <a:rPr lang="en-US" sz="2400" dirty="0"/>
              <a:t>18-19 Sep 19	ISO/IEC 17025 			(2 days)	Washington DC</a:t>
            </a:r>
          </a:p>
          <a:p>
            <a:pPr marL="0" indent="0">
              <a:buNone/>
            </a:pPr>
            <a:r>
              <a:rPr lang="en-US" sz="2400" dirty="0"/>
              <a:t>14 Oct 19	BDA #101 Using AC251 		(1 day)		Brea CA</a:t>
            </a:r>
          </a:p>
          <a:p>
            <a:pPr marL="0" indent="0">
              <a:buNone/>
            </a:pPr>
            <a:r>
              <a:rPr lang="en-US" sz="2400" dirty="0"/>
              <a:t>15 Oct 19	FDA using AC426 			(1 day)		Brea CA</a:t>
            </a:r>
          </a:p>
          <a:p>
            <a:pPr marL="0" indent="0">
              <a:buNone/>
            </a:pPr>
            <a:r>
              <a:rPr lang="en-US" sz="2400" dirty="0"/>
              <a:t>16-17 Oct 19	Internal Audit 				(2 days)	Gaithersburg MD</a:t>
            </a:r>
            <a:endParaRPr lang="en-CA" sz="2400" dirty="0"/>
          </a:p>
          <a:p>
            <a:pPr marL="0" indent="0">
              <a:buNone/>
            </a:pPr>
            <a:r>
              <a:rPr lang="en-US" sz="2400" dirty="0"/>
              <a:t>21-22 Oct 19	ISO/IEC 17020 			(2 days)	Brea CA</a:t>
            </a:r>
          </a:p>
          <a:p>
            <a:pPr marL="0" indent="0">
              <a:buNone/>
            </a:pPr>
            <a:r>
              <a:rPr lang="en-US" sz="2400" dirty="0"/>
              <a:t>3-4 Nov 19	Internal Audit ISO 15189 		(3 days)	Dammam KSA</a:t>
            </a:r>
          </a:p>
          <a:p>
            <a:pPr marL="0" indent="0">
              <a:buNone/>
            </a:pPr>
            <a:r>
              <a:rPr lang="en-US" sz="2400" dirty="0"/>
              <a:t>17-21 Nov 19	Lead Assessor Course		(5 days)	Dammam KSA	</a:t>
            </a:r>
          </a:p>
          <a:p>
            <a:pPr marL="0" indent="0">
              <a:buNone/>
            </a:pPr>
            <a:r>
              <a:rPr lang="en-US" sz="2400" dirty="0"/>
              <a:t>9-10 Dec 19	ISO/IEC 17025 			(2 days)	Brea CA</a:t>
            </a:r>
          </a:p>
          <a:p>
            <a:pPr marL="0" indent="0">
              <a:buNone/>
            </a:pPr>
            <a:r>
              <a:rPr lang="en-US" sz="2400" dirty="0"/>
              <a:t>11-12 Dec 19	Uncertainty of Measurement 		(2 days)	Brea CA</a:t>
            </a:r>
            <a:endParaRPr lang="en-CA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B5E68A-9B8C-3345-916F-CA7EBC66BC26}"/>
              </a:ext>
            </a:extLst>
          </p:cNvPr>
          <p:cNvSpPr txBox="1"/>
          <p:nvPr/>
        </p:nvSpPr>
        <p:spPr>
          <a:xfrm>
            <a:off x="4051300" y="5702300"/>
            <a:ext cx="2628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200" dirty="0"/>
              <a:t>9 Courses</a:t>
            </a:r>
          </a:p>
        </p:txBody>
      </p:sp>
    </p:spTree>
    <p:extLst>
      <p:ext uri="{BB962C8B-B14F-4D97-AF65-F5344CB8AC3E}">
        <p14:creationId xmlns:p14="http://schemas.microsoft.com/office/powerpoint/2010/main" val="4300884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BA3B0DD9-6581-3C46-9440-3C4B5F8C44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95300" y="355600"/>
            <a:ext cx="8940800" cy="762000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en-GB" sz="3200" b="1" dirty="0"/>
              <a:t>Comparing 2018 to Planned 2019</a:t>
            </a:r>
            <a:endParaRPr lang="en-US" sz="3200" b="1" dirty="0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8AA4C0F5-F14C-C447-B6C6-B9A24A7BF71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3700" y="2222500"/>
            <a:ext cx="10947399" cy="2781300"/>
          </a:xfrm>
        </p:spPr>
        <p:txBody>
          <a:bodyPr vert="horz" lIns="92075" tIns="46038" rIns="92075" bIns="46038" rtlCol="0">
            <a:normAutofit/>
          </a:bodyPr>
          <a:lstStyle/>
          <a:p>
            <a:pPr marL="1382713" indent="-1382713">
              <a:buNone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2018 – 24 Courses conducted – 300 people reached.</a:t>
            </a:r>
          </a:p>
          <a:p>
            <a:pPr marL="1382713" indent="-1382713">
              <a:buNone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2019 – 36 Courses planned, 22 conducted – so far 188 people reached.</a:t>
            </a:r>
          </a:p>
        </p:txBody>
      </p:sp>
    </p:spTree>
    <p:extLst>
      <p:ext uri="{BB962C8B-B14F-4D97-AF65-F5344CB8AC3E}">
        <p14:creationId xmlns:p14="http://schemas.microsoft.com/office/powerpoint/2010/main" val="21484000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453E5E13-297F-FC48-894D-9041562E88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16455" y="203199"/>
            <a:ext cx="8578516" cy="893349"/>
          </a:xfrm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en-GB" sz="3200" b="1" dirty="0"/>
              <a:t>18 AA/SIA Training Facilitators</a:t>
            </a:r>
            <a:endParaRPr lang="en-US" sz="3200" b="1" dirty="0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C2F79493-2A36-F14C-8C1D-66BD170B960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1422400"/>
            <a:ext cx="12192000" cy="5080000"/>
          </a:xfrm>
          <a:solidFill>
            <a:schemeClr val="bg1"/>
          </a:solidFill>
        </p:spPr>
        <p:txBody>
          <a:bodyPr vert="horz" lIns="93600" tIns="46038" rIns="92075" bIns="46038" numCol="2" rtlCol="0">
            <a:noAutofit/>
          </a:bodyPr>
          <a:lstStyle/>
          <a:p>
            <a:pPr marL="17780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CA" sz="2000" b="1" dirty="0">
                <a:latin typeface="Arial" charset="0"/>
              </a:rPr>
              <a:t>Michael </a:t>
            </a:r>
            <a:r>
              <a:rPr lang="en-CA" sz="2000" b="1" dirty="0" err="1">
                <a:latin typeface="Arial" charset="0"/>
              </a:rPr>
              <a:t>Bouse</a:t>
            </a:r>
            <a:r>
              <a:rPr lang="en-CA" sz="2000" b="1" dirty="0">
                <a:latin typeface="Arial" charset="0"/>
              </a:rPr>
              <a:t> </a:t>
            </a:r>
            <a:r>
              <a:rPr lang="en-CA" sz="2000" dirty="0">
                <a:latin typeface="Arial" charset="0"/>
              </a:rPr>
              <a:t>(AC 251 BDA)</a:t>
            </a:r>
          </a:p>
          <a:p>
            <a:pPr marL="17780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CA" sz="2000" b="1" dirty="0">
                <a:latin typeface="Arial" charset="0"/>
              </a:rPr>
              <a:t>Mohan Sabaratnam </a:t>
            </a:r>
            <a:r>
              <a:rPr lang="en-CA" sz="2000" dirty="0">
                <a:latin typeface="Arial" charset="0"/>
              </a:rPr>
              <a:t>(17020, 17021, 17025, 17065)</a:t>
            </a:r>
          </a:p>
          <a:p>
            <a:pPr marL="17780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CA" sz="2000" b="1" dirty="0">
                <a:latin typeface="Arial" charset="0"/>
              </a:rPr>
              <a:t>Chuck Ramani </a:t>
            </a:r>
            <a:r>
              <a:rPr lang="en-CA" sz="2000" dirty="0">
                <a:latin typeface="Arial" charset="0"/>
              </a:rPr>
              <a:t>(17020, AC 251 BDA, AC 426 FPD)</a:t>
            </a:r>
          </a:p>
          <a:p>
            <a:pPr marL="17780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CA" sz="2000" b="1" dirty="0">
                <a:latin typeface="Arial" charset="0"/>
              </a:rPr>
              <a:t>Craig Joss </a:t>
            </a:r>
            <a:r>
              <a:rPr lang="en-CA" sz="2000" dirty="0">
                <a:latin typeface="Arial" charset="0"/>
              </a:rPr>
              <a:t>(17025, 17020, SIA AC291)</a:t>
            </a:r>
          </a:p>
          <a:p>
            <a:pPr marL="17780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CA" sz="2000" b="1" dirty="0">
                <a:latin typeface="Arial" charset="0"/>
              </a:rPr>
              <a:t>David Musselwhite </a:t>
            </a:r>
            <a:r>
              <a:rPr lang="en-CA" sz="2000" dirty="0">
                <a:latin typeface="Arial" charset="0"/>
              </a:rPr>
              <a:t>(17065, AC157, and AC172, AC472)</a:t>
            </a:r>
          </a:p>
          <a:p>
            <a:pPr marL="17780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CA" sz="2000" b="1" dirty="0">
                <a:latin typeface="Arial" charset="0"/>
              </a:rPr>
              <a:t>Dean Frank </a:t>
            </a:r>
            <a:r>
              <a:rPr lang="en-CA" sz="2000" dirty="0">
                <a:latin typeface="Arial" charset="0"/>
              </a:rPr>
              <a:t>(AC157, Field inspection Bodies)</a:t>
            </a:r>
          </a:p>
          <a:p>
            <a:pPr marL="17780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CA" sz="2000" b="1" dirty="0">
                <a:latin typeface="Arial" charset="0"/>
              </a:rPr>
              <a:t>Doug Hatch </a:t>
            </a:r>
            <a:r>
              <a:rPr lang="en-CA" sz="2000" dirty="0">
                <a:latin typeface="Arial" charset="0"/>
              </a:rPr>
              <a:t>(FEB)</a:t>
            </a:r>
          </a:p>
          <a:p>
            <a:pPr marL="17780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CA" sz="2000" b="1" dirty="0">
                <a:latin typeface="Arial" charset="0"/>
              </a:rPr>
              <a:t>Doug Sickles </a:t>
            </a:r>
            <a:r>
              <a:rPr lang="en-CA" sz="2000" dirty="0">
                <a:latin typeface="Arial" charset="0"/>
              </a:rPr>
              <a:t>(Testing, SIA AC291, FEB)</a:t>
            </a:r>
          </a:p>
          <a:p>
            <a:pPr marL="17780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CA" sz="2000" b="1" dirty="0">
                <a:latin typeface="Arial" charset="0"/>
              </a:rPr>
              <a:t>Gary Mitchell </a:t>
            </a:r>
            <a:r>
              <a:rPr lang="en-CA" sz="2000" dirty="0">
                <a:latin typeface="Arial" charset="0"/>
              </a:rPr>
              <a:t>(AC 472)</a:t>
            </a:r>
          </a:p>
          <a:p>
            <a:pPr marL="177800" indent="0">
              <a:lnSpc>
                <a:spcPct val="120000"/>
              </a:lnSpc>
              <a:spcBef>
                <a:spcPts val="0"/>
              </a:spcBef>
              <a:buNone/>
            </a:pPr>
            <a:endParaRPr lang="en-CA" sz="2000" dirty="0">
              <a:latin typeface="Arial" charset="0"/>
            </a:endParaRPr>
          </a:p>
          <a:p>
            <a:pPr marL="17780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CA" sz="2000" b="1" dirty="0">
                <a:latin typeface="Arial" charset="0"/>
              </a:rPr>
              <a:t>George  Anastasopoulos </a:t>
            </a:r>
            <a:r>
              <a:rPr lang="en-CA" sz="2000" dirty="0">
                <a:latin typeface="Arial" charset="0"/>
              </a:rPr>
              <a:t>(17020, 17021, 17024, 17025, Lead Assessor)</a:t>
            </a:r>
          </a:p>
          <a:p>
            <a:pPr marL="17780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CA" sz="2000" b="1" dirty="0">
                <a:latin typeface="Arial" charset="0"/>
              </a:rPr>
              <a:t>Ian MacDonald </a:t>
            </a:r>
            <a:r>
              <a:rPr lang="en-CA" sz="2000" dirty="0">
                <a:latin typeface="Arial" charset="0"/>
              </a:rPr>
              <a:t>(AC 426 FPD)</a:t>
            </a:r>
          </a:p>
          <a:p>
            <a:pPr marL="17780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CA" sz="2000" b="1" dirty="0">
                <a:latin typeface="Arial" charset="0"/>
              </a:rPr>
              <a:t>Kellee Fernandez </a:t>
            </a:r>
            <a:r>
              <a:rPr lang="en-CA" sz="2000" dirty="0">
                <a:latin typeface="Arial" charset="0"/>
              </a:rPr>
              <a:t>(AC 251 BDA, AC 426 FPD)</a:t>
            </a:r>
          </a:p>
          <a:p>
            <a:pPr marL="17780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CA" sz="2000" b="1" dirty="0">
                <a:latin typeface="Arial" charset="0"/>
              </a:rPr>
              <a:t>Larry O'Connor </a:t>
            </a:r>
            <a:r>
              <a:rPr lang="en-CA" sz="2000" dirty="0">
                <a:latin typeface="Arial" charset="0"/>
              </a:rPr>
              <a:t>(SIA, 17020, AC291)</a:t>
            </a:r>
          </a:p>
          <a:p>
            <a:pPr marL="17780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CA" sz="2000" b="1" dirty="0">
                <a:latin typeface="Arial" charset="0"/>
              </a:rPr>
              <a:t>Ned Gravel </a:t>
            </a:r>
            <a:r>
              <a:rPr lang="en-CA" sz="2000" dirty="0">
                <a:latin typeface="Arial" charset="0"/>
              </a:rPr>
              <a:t>(17011, 17025, 17020, 17065, 17043, Metrology, Internal Auditor, Lead Assessor)</a:t>
            </a:r>
          </a:p>
          <a:p>
            <a:pPr marL="17780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CA" sz="2000" b="1" dirty="0">
                <a:latin typeface="Arial" charset="0"/>
              </a:rPr>
              <a:t>Sam Palmer </a:t>
            </a:r>
            <a:r>
              <a:rPr lang="en-CA" sz="2000" dirty="0">
                <a:latin typeface="Arial" charset="0"/>
              </a:rPr>
              <a:t>(AC 251 BDA, AC 426 FPD)</a:t>
            </a:r>
          </a:p>
          <a:p>
            <a:pPr marL="17780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CA" sz="2000" b="1" dirty="0">
                <a:latin typeface="Arial" charset="0"/>
              </a:rPr>
              <a:t>Sandi McCracken </a:t>
            </a:r>
            <a:r>
              <a:rPr lang="en-CA" sz="2000" dirty="0">
                <a:latin typeface="Arial" charset="0"/>
              </a:rPr>
              <a:t>(Steel Fabrication, AC157, AC172, AC 472, AC478)</a:t>
            </a:r>
          </a:p>
          <a:p>
            <a:pPr marL="17780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CA" sz="2000" b="1" dirty="0" err="1">
                <a:latin typeface="Arial" charset="0"/>
              </a:rPr>
              <a:t>Sudhindra</a:t>
            </a:r>
            <a:r>
              <a:rPr lang="en-CA" sz="2000" b="1" dirty="0">
                <a:latin typeface="Arial" charset="0"/>
              </a:rPr>
              <a:t> Ananda Rao </a:t>
            </a:r>
            <a:r>
              <a:rPr lang="en-CA" sz="2000" dirty="0">
                <a:latin typeface="Arial" charset="0"/>
              </a:rPr>
              <a:t>(17025, Metrology, Lead Assessor, 17020)</a:t>
            </a:r>
          </a:p>
          <a:p>
            <a:pPr marL="17780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CA" sz="2000" b="1" dirty="0">
                <a:latin typeface="Arial" charset="0"/>
              </a:rPr>
              <a:t>Walter Mershon </a:t>
            </a:r>
            <a:r>
              <a:rPr lang="en-CA" sz="2000" dirty="0">
                <a:latin typeface="Arial" charset="0"/>
              </a:rPr>
              <a:t>(AC478)</a:t>
            </a:r>
          </a:p>
        </p:txBody>
      </p:sp>
    </p:spTree>
    <p:extLst>
      <p:ext uri="{BB962C8B-B14F-4D97-AF65-F5344CB8AC3E}">
        <p14:creationId xmlns:p14="http://schemas.microsoft.com/office/powerpoint/2010/main" val="151081026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1BFB398CBAF914196933AA7BE812B1A" ma:contentTypeVersion="14" ma:contentTypeDescription="Create a new document." ma:contentTypeScope="" ma:versionID="3df2501653f823e70d0f40b2894ae46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a20ef4845b8b1f65b22c5f88da03232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09CB8C2-68B8-4FB2-9533-3962702882F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CB170329-06A6-42DF-B177-E422B575E20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9336DF0-11B1-445C-8AE6-34EF35E0A904}">
  <ds:schemaRefs>
    <ds:schemaRef ds:uri="http://purl.org/dc/terms/"/>
    <ds:schemaRef ds:uri="http://purl.org/dc/dcmitype/"/>
    <ds:schemaRef ds:uri="http://www.w3.org/XML/1998/namespace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591</TotalTime>
  <Words>469</Words>
  <Application>Microsoft Office PowerPoint</Application>
  <PresentationFormat>Widescreen</PresentationFormat>
  <Paragraphs>109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Arial (null)</vt:lpstr>
      <vt:lpstr>Arial Narrow</vt:lpstr>
      <vt:lpstr>Calibri</vt:lpstr>
      <vt:lpstr>1_Office Theme</vt:lpstr>
      <vt:lpstr>PowerPoint Presentation</vt:lpstr>
      <vt:lpstr>PowerPoint Presentation</vt:lpstr>
      <vt:lpstr>PowerPoint Presentation</vt:lpstr>
      <vt:lpstr>Training Conducted in 2019 (so far)</vt:lpstr>
      <vt:lpstr>Training Conducted in 2019 (so far)</vt:lpstr>
      <vt:lpstr>Online Training Conducted in 2019 (so far)</vt:lpstr>
      <vt:lpstr>Training Planned for 2019-2 (so far)</vt:lpstr>
      <vt:lpstr>Comparing 2018 to Planned 2019</vt:lpstr>
      <vt:lpstr>18 AA/SIA Training Facilitators</vt:lpstr>
      <vt:lpstr>Program Development</vt:lpstr>
      <vt:lpstr>Online Training for IAS</vt:lpstr>
      <vt:lpstr>Online Training for IAS</vt:lpstr>
      <vt:lpstr>PowerPoint Presentation</vt:lpstr>
    </vt:vector>
  </TitlesOfParts>
  <Manager/>
  <Company>ICC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Patrick J McCullen</dc:creator>
  <cp:keywords/>
  <dc:description/>
  <cp:lastModifiedBy>Patrick J McCullen</cp:lastModifiedBy>
  <cp:revision>33</cp:revision>
  <dcterms:created xsi:type="dcterms:W3CDTF">2018-09-18T18:27:47Z</dcterms:created>
  <dcterms:modified xsi:type="dcterms:W3CDTF">2019-09-03T18:21:30Z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0x01010001BFB398CBAF914196933AA7BE812B1A</vt:lpwstr>
  </property>
</Properties>
</file>