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85" r:id="rId2"/>
    <p:sldId id="257" r:id="rId3"/>
    <p:sldId id="308" r:id="rId4"/>
    <p:sldId id="259" r:id="rId5"/>
    <p:sldId id="351" r:id="rId6"/>
    <p:sldId id="310" r:id="rId7"/>
    <p:sldId id="311" r:id="rId8"/>
    <p:sldId id="312" r:id="rId9"/>
    <p:sldId id="361" r:id="rId10"/>
    <p:sldId id="313" r:id="rId11"/>
    <p:sldId id="362" r:id="rId12"/>
    <p:sldId id="314" r:id="rId13"/>
    <p:sldId id="352" r:id="rId14"/>
    <p:sldId id="315" r:id="rId15"/>
    <p:sldId id="353" r:id="rId16"/>
    <p:sldId id="334" r:id="rId17"/>
    <p:sldId id="354" r:id="rId18"/>
    <p:sldId id="335" r:id="rId19"/>
    <p:sldId id="336" r:id="rId20"/>
    <p:sldId id="337" r:id="rId21"/>
    <p:sldId id="338" r:id="rId22"/>
    <p:sldId id="319" r:id="rId23"/>
    <p:sldId id="355" r:id="rId24"/>
    <p:sldId id="339" r:id="rId25"/>
    <p:sldId id="340" r:id="rId26"/>
    <p:sldId id="341" r:id="rId27"/>
    <p:sldId id="342" r:id="rId28"/>
    <p:sldId id="356" r:id="rId29"/>
    <p:sldId id="344" r:id="rId30"/>
    <p:sldId id="357" r:id="rId31"/>
    <p:sldId id="328" r:id="rId32"/>
    <p:sldId id="358" r:id="rId33"/>
    <p:sldId id="345" r:id="rId34"/>
    <p:sldId id="347" r:id="rId35"/>
    <p:sldId id="359" r:id="rId36"/>
    <p:sldId id="325" r:id="rId37"/>
    <p:sldId id="360" r:id="rId38"/>
    <p:sldId id="326" r:id="rId39"/>
    <p:sldId id="327" r:id="rId40"/>
    <p:sldId id="348" r:id="rId41"/>
    <p:sldId id="349" r:id="rId42"/>
    <p:sldId id="350" r:id="rId43"/>
    <p:sldId id="33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55B3A-B327-FB23-2F5B-B4D8DA50A632}" v="148" dt="2025-09-22T22:20:22.812"/>
    <p1510:client id="{4230CD23-D83A-153C-5582-29E7CED1BD00}" v="6" dt="2025-09-22T21:14:44.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23" autoAdjust="0"/>
  </p:normalViewPr>
  <p:slideViewPr>
    <p:cSldViewPr>
      <p:cViewPr>
        <p:scale>
          <a:sx n="70" d="100"/>
          <a:sy n="70" d="100"/>
        </p:scale>
        <p:origin x="-1152" y="-72"/>
      </p:cViewPr>
      <p:guideLst>
        <p:guide orient="horz" pos="2160"/>
        <p:guide pos="2880"/>
      </p:guideLst>
    </p:cSldViewPr>
  </p:slideViewPr>
  <p:outlineViewPr>
    <p:cViewPr>
      <p:scale>
        <a:sx n="33" d="100"/>
        <a:sy n="33" d="100"/>
      </p:scale>
      <p:origin x="240" y="0"/>
    </p:cViewPr>
  </p:outlineViewPr>
  <p:notesTextViewPr>
    <p:cViewPr>
      <p:scale>
        <a:sx n="1" d="1"/>
        <a:sy n="1" d="1"/>
      </p:scale>
      <p:origin x="0" y="0"/>
    </p:cViewPr>
  </p:notesTextViewPr>
  <p:sorterViewPr>
    <p:cViewPr>
      <p:scale>
        <a:sx n="100" d="100"/>
        <a:sy n="100" d="100"/>
      </p:scale>
      <p:origin x="0" y="4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EB78C0-9774-404E-B3F6-20B450D6B309}"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5079443-A063-4167-BB6A-C328F1F44C31}">
      <dgm:prSet/>
      <dgm:spPr/>
      <dgm:t>
        <a:bodyPr/>
        <a:lstStyle/>
        <a:p>
          <a:r>
            <a:rPr lang="en-US" b="1"/>
            <a:t>Conclusion</a:t>
          </a:r>
          <a:endParaRPr lang="en-US"/>
        </a:p>
      </dgm:t>
    </dgm:pt>
    <dgm:pt modelId="{8BC1CEA6-3489-4ADA-B81E-6E4D93EE5954}" type="parTrans" cxnId="{6B62C958-80D3-4FE6-94EB-FC35F4078347}">
      <dgm:prSet/>
      <dgm:spPr/>
      <dgm:t>
        <a:bodyPr/>
        <a:lstStyle/>
        <a:p>
          <a:endParaRPr lang="en-US"/>
        </a:p>
      </dgm:t>
    </dgm:pt>
    <dgm:pt modelId="{CD339E56-EB52-431F-A0E2-B027188B0D1D}" type="sibTrans" cxnId="{6B62C958-80D3-4FE6-94EB-FC35F4078347}">
      <dgm:prSet/>
      <dgm:spPr/>
      <dgm:t>
        <a:bodyPr/>
        <a:lstStyle/>
        <a:p>
          <a:endParaRPr lang="en-US"/>
        </a:p>
      </dgm:t>
    </dgm:pt>
    <dgm:pt modelId="{8B8C1C75-E066-4689-A197-DC57DE37F37A}">
      <dgm:prSet/>
      <dgm:spPr/>
      <dgm:t>
        <a:bodyPr/>
        <a:lstStyle/>
        <a:p>
          <a:r>
            <a:rPr lang="en-US"/>
            <a:t>N</a:t>
          </a:r>
          <a:r>
            <a:rPr lang="x-none"/>
            <a:t>avigating the global business environment requires an understanding of various financial, cultural, legal, and strategic factors. </a:t>
          </a:r>
          <a:endParaRPr lang="en-US"/>
        </a:p>
      </dgm:t>
    </dgm:pt>
    <dgm:pt modelId="{2799494C-05E6-4A80-8DF9-3CCC882A4ADD}" type="parTrans" cxnId="{ACD29F3C-1DD4-4F6F-8ADC-F3A6E67388C0}">
      <dgm:prSet/>
      <dgm:spPr/>
      <dgm:t>
        <a:bodyPr/>
        <a:lstStyle/>
        <a:p>
          <a:endParaRPr lang="en-US"/>
        </a:p>
      </dgm:t>
    </dgm:pt>
    <dgm:pt modelId="{4B109DA1-D126-414E-94BF-723F1ACBE3F3}" type="sibTrans" cxnId="{ACD29F3C-1DD4-4F6F-8ADC-F3A6E67388C0}">
      <dgm:prSet/>
      <dgm:spPr/>
      <dgm:t>
        <a:bodyPr/>
        <a:lstStyle/>
        <a:p>
          <a:endParaRPr lang="en-US"/>
        </a:p>
      </dgm:t>
    </dgm:pt>
    <dgm:pt modelId="{92A86CF7-7587-40D9-9347-BF2D1B814070}">
      <dgm:prSet/>
      <dgm:spPr/>
      <dgm:t>
        <a:bodyPr/>
        <a:lstStyle/>
        <a:p>
          <a:r>
            <a:rPr lang="x-none"/>
            <a:t>Companies must be equipped with the knowledge and tools to operate effectively across borders, whether by mastering the intricacies of foreign exchange markets, understanding international regulations, or adapting their strategies to diverse cultural contexts.</a:t>
          </a:r>
          <a:r>
            <a:rPr lang="en-US"/>
            <a:t> </a:t>
          </a:r>
        </a:p>
      </dgm:t>
    </dgm:pt>
    <dgm:pt modelId="{8059AE89-0068-498B-9611-88B6D63DD2FE}" type="parTrans" cxnId="{D9FD35F1-ED94-4DFD-877F-6CE50F90E1B4}">
      <dgm:prSet/>
      <dgm:spPr/>
      <dgm:t>
        <a:bodyPr/>
        <a:lstStyle/>
        <a:p>
          <a:endParaRPr lang="en-US"/>
        </a:p>
      </dgm:t>
    </dgm:pt>
    <dgm:pt modelId="{AF64A35A-309E-46E4-9622-05792163C2A9}" type="sibTrans" cxnId="{D9FD35F1-ED94-4DFD-877F-6CE50F90E1B4}">
      <dgm:prSet/>
      <dgm:spPr/>
      <dgm:t>
        <a:bodyPr/>
        <a:lstStyle/>
        <a:p>
          <a:endParaRPr lang="en-US"/>
        </a:p>
      </dgm:t>
    </dgm:pt>
    <dgm:pt modelId="{CDED411E-353C-49AF-AE40-2FCC5782FD97}">
      <dgm:prSet/>
      <dgm:spPr/>
      <dgm:t>
        <a:bodyPr/>
        <a:lstStyle/>
        <a:p>
          <a:r>
            <a:rPr lang="en-US"/>
            <a:t>In essence, globalization has created a more integrated world where businesses can expand beyond national borders.</a:t>
          </a:r>
        </a:p>
      </dgm:t>
    </dgm:pt>
    <dgm:pt modelId="{4995AEF8-1D57-49C0-95BA-D4F50F0EC44A}" type="parTrans" cxnId="{2BC98688-E9E5-4018-8245-F0FB9758E180}">
      <dgm:prSet/>
      <dgm:spPr/>
      <dgm:t>
        <a:bodyPr/>
        <a:lstStyle/>
        <a:p>
          <a:endParaRPr lang="en-US"/>
        </a:p>
      </dgm:t>
    </dgm:pt>
    <dgm:pt modelId="{165A6118-A5DB-4490-8330-1CC6A2EF1258}" type="sibTrans" cxnId="{2BC98688-E9E5-4018-8245-F0FB9758E180}">
      <dgm:prSet/>
      <dgm:spPr/>
      <dgm:t>
        <a:bodyPr/>
        <a:lstStyle/>
        <a:p>
          <a:endParaRPr lang="en-US"/>
        </a:p>
      </dgm:t>
    </dgm:pt>
    <dgm:pt modelId="{C7ABE852-D3A0-44BF-B855-6BDCD3541E85}" type="pres">
      <dgm:prSet presAssocID="{37EB78C0-9774-404E-B3F6-20B450D6B309}" presName="linear" presStyleCnt="0">
        <dgm:presLayoutVars>
          <dgm:animLvl val="lvl"/>
          <dgm:resizeHandles val="exact"/>
        </dgm:presLayoutVars>
      </dgm:prSet>
      <dgm:spPr/>
    </dgm:pt>
    <dgm:pt modelId="{BC7FAC7B-FE4F-4159-AA00-15E37F774F71}" type="pres">
      <dgm:prSet presAssocID="{15079443-A063-4167-BB6A-C328F1F44C31}" presName="parentText" presStyleLbl="node1" presStyleIdx="0" presStyleCnt="4">
        <dgm:presLayoutVars>
          <dgm:chMax val="0"/>
          <dgm:bulletEnabled val="1"/>
        </dgm:presLayoutVars>
      </dgm:prSet>
      <dgm:spPr/>
    </dgm:pt>
    <dgm:pt modelId="{3826CE71-8855-4B5C-83A6-A92A16CE9B51}" type="pres">
      <dgm:prSet presAssocID="{CD339E56-EB52-431F-A0E2-B027188B0D1D}" presName="spacer" presStyleCnt="0"/>
      <dgm:spPr/>
    </dgm:pt>
    <dgm:pt modelId="{356DBA58-B7E8-4D70-8F7B-CE0CB9A4D0B2}" type="pres">
      <dgm:prSet presAssocID="{8B8C1C75-E066-4689-A197-DC57DE37F37A}" presName="parentText" presStyleLbl="node1" presStyleIdx="1" presStyleCnt="4">
        <dgm:presLayoutVars>
          <dgm:chMax val="0"/>
          <dgm:bulletEnabled val="1"/>
        </dgm:presLayoutVars>
      </dgm:prSet>
      <dgm:spPr/>
    </dgm:pt>
    <dgm:pt modelId="{2460804A-2648-4BC0-B962-4BDF7537033B}" type="pres">
      <dgm:prSet presAssocID="{4B109DA1-D126-414E-94BF-723F1ACBE3F3}" presName="spacer" presStyleCnt="0"/>
      <dgm:spPr/>
    </dgm:pt>
    <dgm:pt modelId="{797B5261-6E97-49ED-920F-A78E2EBE5E90}" type="pres">
      <dgm:prSet presAssocID="{92A86CF7-7587-40D9-9347-BF2D1B814070}" presName="parentText" presStyleLbl="node1" presStyleIdx="2" presStyleCnt="4">
        <dgm:presLayoutVars>
          <dgm:chMax val="0"/>
          <dgm:bulletEnabled val="1"/>
        </dgm:presLayoutVars>
      </dgm:prSet>
      <dgm:spPr/>
    </dgm:pt>
    <dgm:pt modelId="{79C2D498-9F87-419D-B4F6-AC94C058B7CB}" type="pres">
      <dgm:prSet presAssocID="{AF64A35A-309E-46E4-9622-05792163C2A9}" presName="spacer" presStyleCnt="0"/>
      <dgm:spPr/>
    </dgm:pt>
    <dgm:pt modelId="{39C6CBF6-10A2-4310-86D7-57C8D62AC5D4}" type="pres">
      <dgm:prSet presAssocID="{CDED411E-353C-49AF-AE40-2FCC5782FD97}" presName="parentText" presStyleLbl="node1" presStyleIdx="3" presStyleCnt="4">
        <dgm:presLayoutVars>
          <dgm:chMax val="0"/>
          <dgm:bulletEnabled val="1"/>
        </dgm:presLayoutVars>
      </dgm:prSet>
      <dgm:spPr/>
    </dgm:pt>
  </dgm:ptLst>
  <dgm:cxnLst>
    <dgm:cxn modelId="{ACD29F3C-1DD4-4F6F-8ADC-F3A6E67388C0}" srcId="{37EB78C0-9774-404E-B3F6-20B450D6B309}" destId="{8B8C1C75-E066-4689-A197-DC57DE37F37A}" srcOrd="1" destOrd="0" parTransId="{2799494C-05E6-4A80-8DF9-3CCC882A4ADD}" sibTransId="{4B109DA1-D126-414E-94BF-723F1ACBE3F3}"/>
    <dgm:cxn modelId="{F5AD1548-1AE9-4F2F-9139-143BF6773A19}" type="presOf" srcId="{37EB78C0-9774-404E-B3F6-20B450D6B309}" destId="{C7ABE852-D3A0-44BF-B855-6BDCD3541E85}" srcOrd="0" destOrd="0" presId="urn:microsoft.com/office/officeart/2005/8/layout/vList2"/>
    <dgm:cxn modelId="{6B62C958-80D3-4FE6-94EB-FC35F4078347}" srcId="{37EB78C0-9774-404E-B3F6-20B450D6B309}" destId="{15079443-A063-4167-BB6A-C328F1F44C31}" srcOrd="0" destOrd="0" parTransId="{8BC1CEA6-3489-4ADA-B81E-6E4D93EE5954}" sibTransId="{CD339E56-EB52-431F-A0E2-B027188B0D1D}"/>
    <dgm:cxn modelId="{2BC98688-E9E5-4018-8245-F0FB9758E180}" srcId="{37EB78C0-9774-404E-B3F6-20B450D6B309}" destId="{CDED411E-353C-49AF-AE40-2FCC5782FD97}" srcOrd="3" destOrd="0" parTransId="{4995AEF8-1D57-49C0-95BA-D4F50F0EC44A}" sibTransId="{165A6118-A5DB-4490-8330-1CC6A2EF1258}"/>
    <dgm:cxn modelId="{A121858B-0CB1-49D9-9421-869C1F6C1781}" type="presOf" srcId="{92A86CF7-7587-40D9-9347-BF2D1B814070}" destId="{797B5261-6E97-49ED-920F-A78E2EBE5E90}" srcOrd="0" destOrd="0" presId="urn:microsoft.com/office/officeart/2005/8/layout/vList2"/>
    <dgm:cxn modelId="{9D0B46B8-0BE0-4924-98CC-29EF3BE0F8BA}" type="presOf" srcId="{15079443-A063-4167-BB6A-C328F1F44C31}" destId="{BC7FAC7B-FE4F-4159-AA00-15E37F774F71}" srcOrd="0" destOrd="0" presId="urn:microsoft.com/office/officeart/2005/8/layout/vList2"/>
    <dgm:cxn modelId="{624D45BB-2F71-4984-96B3-858331716FFB}" type="presOf" srcId="{8B8C1C75-E066-4689-A197-DC57DE37F37A}" destId="{356DBA58-B7E8-4D70-8F7B-CE0CB9A4D0B2}" srcOrd="0" destOrd="0" presId="urn:microsoft.com/office/officeart/2005/8/layout/vList2"/>
    <dgm:cxn modelId="{D9FD35F1-ED94-4DFD-877F-6CE50F90E1B4}" srcId="{37EB78C0-9774-404E-B3F6-20B450D6B309}" destId="{92A86CF7-7587-40D9-9347-BF2D1B814070}" srcOrd="2" destOrd="0" parTransId="{8059AE89-0068-498B-9611-88B6D63DD2FE}" sibTransId="{AF64A35A-309E-46E4-9622-05792163C2A9}"/>
    <dgm:cxn modelId="{D5C4A4F4-57CA-442E-B047-0FDBD1A5758F}" type="presOf" srcId="{CDED411E-353C-49AF-AE40-2FCC5782FD97}" destId="{39C6CBF6-10A2-4310-86D7-57C8D62AC5D4}" srcOrd="0" destOrd="0" presId="urn:microsoft.com/office/officeart/2005/8/layout/vList2"/>
    <dgm:cxn modelId="{DA7DEE3A-B701-4EC4-B1F5-23356389BA32}" type="presParOf" srcId="{C7ABE852-D3A0-44BF-B855-6BDCD3541E85}" destId="{BC7FAC7B-FE4F-4159-AA00-15E37F774F71}" srcOrd="0" destOrd="0" presId="urn:microsoft.com/office/officeart/2005/8/layout/vList2"/>
    <dgm:cxn modelId="{5D4AD791-5FC3-42BE-A8BF-82E02E41C0FC}" type="presParOf" srcId="{C7ABE852-D3A0-44BF-B855-6BDCD3541E85}" destId="{3826CE71-8855-4B5C-83A6-A92A16CE9B51}" srcOrd="1" destOrd="0" presId="urn:microsoft.com/office/officeart/2005/8/layout/vList2"/>
    <dgm:cxn modelId="{78AD2C45-28DA-4236-8B95-664A04289CFB}" type="presParOf" srcId="{C7ABE852-D3A0-44BF-B855-6BDCD3541E85}" destId="{356DBA58-B7E8-4D70-8F7B-CE0CB9A4D0B2}" srcOrd="2" destOrd="0" presId="urn:microsoft.com/office/officeart/2005/8/layout/vList2"/>
    <dgm:cxn modelId="{8B2F6F3F-26FC-4D24-833C-DC42BCA3163D}" type="presParOf" srcId="{C7ABE852-D3A0-44BF-B855-6BDCD3541E85}" destId="{2460804A-2648-4BC0-B962-4BDF7537033B}" srcOrd="3" destOrd="0" presId="urn:microsoft.com/office/officeart/2005/8/layout/vList2"/>
    <dgm:cxn modelId="{39422A2A-DEF7-415E-84EE-E89623499CE5}" type="presParOf" srcId="{C7ABE852-D3A0-44BF-B855-6BDCD3541E85}" destId="{797B5261-6E97-49ED-920F-A78E2EBE5E90}" srcOrd="4" destOrd="0" presId="urn:microsoft.com/office/officeart/2005/8/layout/vList2"/>
    <dgm:cxn modelId="{DF3BA4BE-46B9-45A8-B73E-971F349A0D5A}" type="presParOf" srcId="{C7ABE852-D3A0-44BF-B855-6BDCD3541E85}" destId="{79C2D498-9F87-419D-B4F6-AC94C058B7CB}" srcOrd="5" destOrd="0" presId="urn:microsoft.com/office/officeart/2005/8/layout/vList2"/>
    <dgm:cxn modelId="{86F8C6C5-9696-40FB-A458-CF44763097A3}" type="presParOf" srcId="{C7ABE852-D3A0-44BF-B855-6BDCD3541E85}" destId="{39C6CBF6-10A2-4310-86D7-57C8D62AC5D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FAC7B-FE4F-4159-AA00-15E37F774F71}">
      <dsp:nvSpPr>
        <dsp:cNvPr id="0" name=""/>
        <dsp:cNvSpPr/>
      </dsp:nvSpPr>
      <dsp:spPr>
        <a:xfrm>
          <a:off x="0" y="62223"/>
          <a:ext cx="5000124" cy="129996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Conclusion</a:t>
          </a:r>
          <a:endParaRPr lang="en-US" sz="1500" kern="1200"/>
        </a:p>
      </dsp:txBody>
      <dsp:txXfrm>
        <a:off x="63459" y="125682"/>
        <a:ext cx="4873206" cy="1173050"/>
      </dsp:txXfrm>
    </dsp:sp>
    <dsp:sp modelId="{356DBA58-B7E8-4D70-8F7B-CE0CB9A4D0B2}">
      <dsp:nvSpPr>
        <dsp:cNvPr id="0" name=""/>
        <dsp:cNvSpPr/>
      </dsp:nvSpPr>
      <dsp:spPr>
        <a:xfrm>
          <a:off x="0" y="1405391"/>
          <a:ext cx="5000124" cy="1299968"/>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N</a:t>
          </a:r>
          <a:r>
            <a:rPr lang="x-none" sz="1500" kern="1200"/>
            <a:t>avigating the global business environment requires an understanding of various financial, cultural, legal, and strategic factors. </a:t>
          </a:r>
          <a:endParaRPr lang="en-US" sz="1500" kern="1200"/>
        </a:p>
      </dsp:txBody>
      <dsp:txXfrm>
        <a:off x="63459" y="1468850"/>
        <a:ext cx="4873206" cy="1173050"/>
      </dsp:txXfrm>
    </dsp:sp>
    <dsp:sp modelId="{797B5261-6E97-49ED-920F-A78E2EBE5E90}">
      <dsp:nvSpPr>
        <dsp:cNvPr id="0" name=""/>
        <dsp:cNvSpPr/>
      </dsp:nvSpPr>
      <dsp:spPr>
        <a:xfrm>
          <a:off x="0" y="2748559"/>
          <a:ext cx="5000124" cy="1299968"/>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x-none" sz="1500" kern="1200"/>
            <a:t>Companies must be equipped with the knowledge and tools to operate effectively across borders, whether by mastering the intricacies of foreign exchange markets, understanding international regulations, or adapting their strategies to diverse cultural contexts.</a:t>
          </a:r>
          <a:r>
            <a:rPr lang="en-US" sz="1500" kern="1200"/>
            <a:t> </a:t>
          </a:r>
        </a:p>
      </dsp:txBody>
      <dsp:txXfrm>
        <a:off x="63459" y="2812018"/>
        <a:ext cx="4873206" cy="1173050"/>
      </dsp:txXfrm>
    </dsp:sp>
    <dsp:sp modelId="{39C6CBF6-10A2-4310-86D7-57C8D62AC5D4}">
      <dsp:nvSpPr>
        <dsp:cNvPr id="0" name=""/>
        <dsp:cNvSpPr/>
      </dsp:nvSpPr>
      <dsp:spPr>
        <a:xfrm>
          <a:off x="0" y="4091728"/>
          <a:ext cx="5000124" cy="1299968"/>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In essence, globalization has created a more integrated world where businesses can expand beyond national borders.</a:t>
          </a:r>
        </a:p>
      </dsp:txBody>
      <dsp:txXfrm>
        <a:off x="63459" y="4155187"/>
        <a:ext cx="4873206" cy="11730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6E2C2-D051-4544-A13C-21AAA4A62DA8}" type="datetimeFigureOut">
              <a:rPr lang="en-US" smtClean="0"/>
              <a:t>9/22/2025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357BC-484C-48F2-85EE-BB4276070714}" type="slidenum">
              <a:rPr lang="en-US" smtClean="0"/>
              <a:t>‹#›</a:t>
            </a:fld>
            <a:endParaRPr lang="en-US"/>
          </a:p>
        </p:txBody>
      </p:sp>
    </p:spTree>
    <p:extLst>
      <p:ext uri="{BB962C8B-B14F-4D97-AF65-F5344CB8AC3E}">
        <p14:creationId xmlns:p14="http://schemas.microsoft.com/office/powerpoint/2010/main" val="3946068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357BC-484C-48F2-85EE-BB4276070714}" type="slidenum">
              <a:rPr lang="en-US" smtClean="0"/>
              <a:t>1</a:t>
            </a:fld>
            <a:endParaRPr lang="en-US"/>
          </a:p>
        </p:txBody>
      </p:sp>
    </p:spTree>
    <p:extLst>
      <p:ext uri="{BB962C8B-B14F-4D97-AF65-F5344CB8AC3E}">
        <p14:creationId xmlns:p14="http://schemas.microsoft.com/office/powerpoint/2010/main" val="220396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158C8C-84DF-43E2-A732-7AED4CA38DF5}"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0B7AD-1085-416B-8402-6A9245B19EE0}" type="slidenum">
              <a:rPr lang="en-US" smtClean="0"/>
              <a:t>‹#›</a:t>
            </a:fld>
            <a:endParaRPr lang="en-US"/>
          </a:p>
        </p:txBody>
      </p:sp>
    </p:spTree>
    <p:extLst>
      <p:ext uri="{BB962C8B-B14F-4D97-AF65-F5344CB8AC3E}">
        <p14:creationId xmlns:p14="http://schemas.microsoft.com/office/powerpoint/2010/main" val="54298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158C8C-84DF-43E2-A732-7AED4CA38DF5}"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0B7AD-1085-416B-8402-6A9245B19EE0}" type="slidenum">
              <a:rPr lang="en-US" smtClean="0"/>
              <a:t>‹#›</a:t>
            </a:fld>
            <a:endParaRPr lang="en-US"/>
          </a:p>
        </p:txBody>
      </p:sp>
    </p:spTree>
    <p:extLst>
      <p:ext uri="{BB962C8B-B14F-4D97-AF65-F5344CB8AC3E}">
        <p14:creationId xmlns:p14="http://schemas.microsoft.com/office/powerpoint/2010/main" val="340512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158C8C-84DF-43E2-A732-7AED4CA38DF5}"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0B7AD-1085-416B-8402-6A9245B19EE0}" type="slidenum">
              <a:rPr lang="en-US" smtClean="0"/>
              <a:t>‹#›</a:t>
            </a:fld>
            <a:endParaRPr lang="en-US"/>
          </a:p>
        </p:txBody>
      </p:sp>
    </p:spTree>
    <p:extLst>
      <p:ext uri="{BB962C8B-B14F-4D97-AF65-F5344CB8AC3E}">
        <p14:creationId xmlns:p14="http://schemas.microsoft.com/office/powerpoint/2010/main" val="33462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158C8C-84DF-43E2-A732-7AED4CA38DF5}"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0B7AD-1085-416B-8402-6A9245B19EE0}" type="slidenum">
              <a:rPr lang="en-US" smtClean="0"/>
              <a:t>‹#›</a:t>
            </a:fld>
            <a:endParaRPr lang="en-US"/>
          </a:p>
        </p:txBody>
      </p:sp>
    </p:spTree>
    <p:extLst>
      <p:ext uri="{BB962C8B-B14F-4D97-AF65-F5344CB8AC3E}">
        <p14:creationId xmlns:p14="http://schemas.microsoft.com/office/powerpoint/2010/main" val="424008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58C8C-84DF-43E2-A732-7AED4CA38DF5}"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0B7AD-1085-416B-8402-6A9245B19EE0}" type="slidenum">
              <a:rPr lang="en-US" smtClean="0"/>
              <a:t>‹#›</a:t>
            </a:fld>
            <a:endParaRPr lang="en-US"/>
          </a:p>
        </p:txBody>
      </p:sp>
    </p:spTree>
    <p:extLst>
      <p:ext uri="{BB962C8B-B14F-4D97-AF65-F5344CB8AC3E}">
        <p14:creationId xmlns:p14="http://schemas.microsoft.com/office/powerpoint/2010/main" val="180256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158C8C-84DF-43E2-A732-7AED4CA38DF5}"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0B7AD-1085-416B-8402-6A9245B19EE0}" type="slidenum">
              <a:rPr lang="en-US" smtClean="0"/>
              <a:t>‹#›</a:t>
            </a:fld>
            <a:endParaRPr lang="en-US"/>
          </a:p>
        </p:txBody>
      </p:sp>
    </p:spTree>
    <p:extLst>
      <p:ext uri="{BB962C8B-B14F-4D97-AF65-F5344CB8AC3E}">
        <p14:creationId xmlns:p14="http://schemas.microsoft.com/office/powerpoint/2010/main" val="136362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158C8C-84DF-43E2-A732-7AED4CA38DF5}" type="datetimeFigureOut">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E0B7AD-1085-416B-8402-6A9245B19EE0}" type="slidenum">
              <a:rPr lang="en-US" smtClean="0"/>
              <a:t>‹#›</a:t>
            </a:fld>
            <a:endParaRPr lang="en-US"/>
          </a:p>
        </p:txBody>
      </p:sp>
    </p:spTree>
    <p:extLst>
      <p:ext uri="{BB962C8B-B14F-4D97-AF65-F5344CB8AC3E}">
        <p14:creationId xmlns:p14="http://schemas.microsoft.com/office/powerpoint/2010/main" val="349137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158C8C-84DF-43E2-A732-7AED4CA38DF5}"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0B7AD-1085-416B-8402-6A9245B19EE0}" type="slidenum">
              <a:rPr lang="en-US" smtClean="0"/>
              <a:t>‹#›</a:t>
            </a:fld>
            <a:endParaRPr lang="en-US"/>
          </a:p>
        </p:txBody>
      </p:sp>
    </p:spTree>
    <p:extLst>
      <p:ext uri="{BB962C8B-B14F-4D97-AF65-F5344CB8AC3E}">
        <p14:creationId xmlns:p14="http://schemas.microsoft.com/office/powerpoint/2010/main" val="3828412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58C8C-84DF-43E2-A732-7AED4CA38DF5}"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0B7AD-1085-416B-8402-6A9245B19EE0}" type="slidenum">
              <a:rPr lang="en-US" smtClean="0"/>
              <a:t>‹#›</a:t>
            </a:fld>
            <a:endParaRPr lang="en-US"/>
          </a:p>
        </p:txBody>
      </p:sp>
    </p:spTree>
    <p:extLst>
      <p:ext uri="{BB962C8B-B14F-4D97-AF65-F5344CB8AC3E}">
        <p14:creationId xmlns:p14="http://schemas.microsoft.com/office/powerpoint/2010/main" val="3254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58C8C-84DF-43E2-A732-7AED4CA38DF5}"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0B7AD-1085-416B-8402-6A9245B19EE0}" type="slidenum">
              <a:rPr lang="en-US" smtClean="0"/>
              <a:t>‹#›</a:t>
            </a:fld>
            <a:endParaRPr lang="en-US"/>
          </a:p>
        </p:txBody>
      </p:sp>
    </p:spTree>
    <p:extLst>
      <p:ext uri="{BB962C8B-B14F-4D97-AF65-F5344CB8AC3E}">
        <p14:creationId xmlns:p14="http://schemas.microsoft.com/office/powerpoint/2010/main" val="408490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58C8C-84DF-43E2-A732-7AED4CA38DF5}"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0B7AD-1085-416B-8402-6A9245B19EE0}" type="slidenum">
              <a:rPr lang="en-US" smtClean="0"/>
              <a:t>‹#›</a:t>
            </a:fld>
            <a:endParaRPr lang="en-US"/>
          </a:p>
        </p:txBody>
      </p:sp>
    </p:spTree>
    <p:extLst>
      <p:ext uri="{BB962C8B-B14F-4D97-AF65-F5344CB8AC3E}">
        <p14:creationId xmlns:p14="http://schemas.microsoft.com/office/powerpoint/2010/main" val="2902323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58C8C-84DF-43E2-A732-7AED4CA38DF5}" type="datetimeFigureOut">
              <a:rPr lang="en-US" smtClean="0"/>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0B7AD-1085-416B-8402-6A9245B19EE0}" type="slidenum">
              <a:rPr lang="en-US" smtClean="0"/>
              <a:t>‹#›</a:t>
            </a:fld>
            <a:endParaRPr lang="en-US"/>
          </a:p>
        </p:txBody>
      </p:sp>
    </p:spTree>
    <p:extLst>
      <p:ext uri="{BB962C8B-B14F-4D97-AF65-F5344CB8AC3E}">
        <p14:creationId xmlns:p14="http://schemas.microsoft.com/office/powerpoint/2010/main" val="1400987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noAutofit/>
          </a:bodyPr>
          <a:lstStyle/>
          <a:p>
            <a:br>
              <a:rPr lang="en-US" sz="2000" b="1" dirty="0">
                <a:latin typeface="Times New Roman" panose="02020603050405020304" pitchFamily="18" charset="0"/>
                <a:cs typeface="Times New Roman" panose="02020603050405020304" pitchFamily="18" charset="0"/>
              </a:rPr>
            </a:br>
            <a:endParaRPr lang="en-US" sz="2000" dirty="0"/>
          </a:p>
        </p:txBody>
      </p:sp>
      <p:sp>
        <p:nvSpPr>
          <p:cNvPr id="3" name="Content Placeholder 2"/>
          <p:cNvSpPr>
            <a:spLocks noGrp="1"/>
          </p:cNvSpPr>
          <p:nvPr>
            <p:ph idx="1"/>
          </p:nvPr>
        </p:nvSpPr>
        <p:spPr>
          <a:xfrm>
            <a:off x="457200" y="2209800"/>
            <a:ext cx="8229600" cy="3916363"/>
          </a:xfrm>
        </p:spPr>
        <p:txBody>
          <a:bodyPr>
            <a:normAutofit/>
          </a:bodyPr>
          <a:lstStyle/>
          <a:p>
            <a:pPr marL="0" indent="0">
              <a:buNone/>
            </a:pPr>
            <a:r>
              <a:rPr lang="en-US" sz="2000" b="1" dirty="0">
                <a:latin typeface="Times New Roman" pitchFamily="18" charset="0"/>
                <a:cs typeface="Times New Roman" pitchFamily="18" charset="0"/>
              </a:rPr>
              <a:t>	FELLOW PRACTICING INTERNAL AUDITOR (FPIA)</a:t>
            </a:r>
          </a:p>
          <a:p>
            <a:endParaRPr lang="en-US" sz="2000" b="1" dirty="0">
              <a:latin typeface="Times New Roman" pitchFamily="18" charset="0"/>
              <a:cs typeface="Times New Roman" pitchFamily="18" charset="0"/>
            </a:endParaRPr>
          </a:p>
          <a:p>
            <a:pPr marL="0" indent="0" algn="ctr">
              <a:buNone/>
            </a:pPr>
            <a:r>
              <a:rPr lang="en-US" sz="2000" b="1" dirty="0">
                <a:latin typeface="Times New Roman" pitchFamily="18" charset="0"/>
                <a:cs typeface="Times New Roman" pitchFamily="18" charset="0"/>
              </a:rPr>
              <a:t>TOPIC:  GLOBAL BUSINESS ENVIRONMENT</a:t>
            </a: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BY</a:t>
            </a:r>
            <a:endParaRPr lang="en-US" sz="2000" dirty="0">
              <a:latin typeface="Times New Roman" panose="02020603050405020304" pitchFamily="18" charset="0"/>
              <a:cs typeface="Times New Roman" panose="02020603050405020304" pitchFamily="18" charset="0"/>
            </a:endParaRPr>
          </a:p>
          <a:p>
            <a:pPr marL="0" indent="0" algn="ctr">
              <a:buNone/>
            </a:pPr>
            <a:r>
              <a:rPr lang="en-US" sz="2000" b="1" dirty="0">
                <a:latin typeface="Times New Roman" pitchFamily="18" charset="0"/>
                <a:cs typeface="Times New Roman" pitchFamily="18" charset="0"/>
              </a:rPr>
              <a:t>PROF. LAWAL BABATUNDE A.</a:t>
            </a:r>
          </a:p>
          <a:p>
            <a:pPr marL="0" indent="0" algn="ctr">
              <a:buNone/>
            </a:pPr>
            <a:r>
              <a:rPr lang="en-US" sz="2000" b="1">
                <a:latin typeface="Times New Roman" pitchFamily="18" charset="0"/>
                <a:cs typeface="Times New Roman" pitchFamily="18" charset="0"/>
              </a:rPr>
              <a:t>(</a:t>
            </a:r>
            <a:r>
              <a:rPr lang="en-US" sz="2000" b="1" dirty="0" err="1">
                <a:latin typeface="Times New Roman" pitchFamily="18" charset="0"/>
                <a:cs typeface="Times New Roman" pitchFamily="18" charset="0"/>
              </a:rPr>
              <a:t>Ph.D</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M.Sc</a:t>
            </a:r>
            <a:r>
              <a:rPr lang="en-US" sz="2000" b="1" dirty="0">
                <a:latin typeface="Times New Roman" pitchFamily="18" charset="0"/>
                <a:cs typeface="Times New Roman" pitchFamily="18" charset="0"/>
              </a:rPr>
              <a:t>, MBA, </a:t>
            </a:r>
            <a:r>
              <a:rPr lang="en-US" sz="2000" b="1" dirty="0" err="1">
                <a:latin typeface="Times New Roman" pitchFamily="18" charset="0"/>
                <a:cs typeface="Times New Roman" pitchFamily="18" charset="0"/>
              </a:rPr>
              <a:t>B.Sc</a:t>
            </a:r>
            <a:r>
              <a:rPr lang="en-US" sz="2000" b="1" dirty="0">
                <a:latin typeface="Times New Roman" pitchFamily="18" charset="0"/>
                <a:cs typeface="Times New Roman" pitchFamily="18" charset="0"/>
              </a:rPr>
              <a:t>, FCTI, FFAR, FCRSA, FIELPN, FMIHTM, CNA, </a:t>
            </a:r>
            <a:r>
              <a:rPr lang="en-US" sz="2000" b="1" dirty="0" err="1">
                <a:latin typeface="Times New Roman" pitchFamily="18" charset="0"/>
                <a:cs typeface="Times New Roman" pitchFamily="18" charset="0"/>
              </a:rPr>
              <a:t>CCrFA</a:t>
            </a:r>
            <a:r>
              <a:rPr lang="en-US" sz="2000" b="1" dirty="0">
                <a:latin typeface="Times New Roman" pitchFamily="18" charset="0"/>
                <a:cs typeface="Times New Roman" pitchFamily="18" charset="0"/>
              </a:rPr>
              <a:t>, MIPA, AFA, ACIC, MNIM)</a:t>
            </a:r>
          </a:p>
          <a:p>
            <a:pPr marL="0" indent="0" algn="ctr">
              <a:buNone/>
            </a:pPr>
            <a:r>
              <a:rPr lang="en-US" sz="2000" b="1" dirty="0">
                <a:latin typeface="Times New Roman" pitchFamily="18" charset="0"/>
                <a:cs typeface="Times New Roman" pitchFamily="18" charset="0"/>
              </a:rPr>
              <a:t>DATE: 26</a:t>
            </a:r>
            <a:r>
              <a:rPr lang="en-US" sz="2000" b="1" baseline="30000" dirty="0">
                <a:latin typeface="Times New Roman" pitchFamily="18" charset="0"/>
                <a:cs typeface="Times New Roman" pitchFamily="18" charset="0"/>
              </a:rPr>
              <a:t>th</a:t>
            </a:r>
            <a:r>
              <a:rPr lang="en-US" sz="2000" b="1" dirty="0">
                <a:latin typeface="Times New Roman" pitchFamily="18" charset="0"/>
                <a:cs typeface="Times New Roman" pitchFamily="18" charset="0"/>
              </a:rPr>
              <a:t> SEPTEMBER, 2025</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
            <a:ext cx="6172200" cy="1600200"/>
          </a:xfrm>
          <a:prstGeom prst="rect">
            <a:avLst/>
          </a:prstGeom>
          <a:noFill/>
        </p:spPr>
      </p:pic>
    </p:spTree>
    <p:extLst>
      <p:ext uri="{BB962C8B-B14F-4D97-AF65-F5344CB8AC3E}">
        <p14:creationId xmlns:p14="http://schemas.microsoft.com/office/powerpoint/2010/main" val="4255492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lose-up of a handshake of a person in a suit&#10;&#10;AI-generated content may be incorrect.">
            <a:extLst>
              <a:ext uri="{FF2B5EF4-FFF2-40B4-BE49-F238E27FC236}">
                <a16:creationId xmlns:a16="http://schemas.microsoft.com/office/drawing/2014/main" id="{02EF2B3F-737D-F198-17B4-B3492EB14741}"/>
              </a:ext>
            </a:extLst>
          </p:cNvPr>
          <p:cNvPicPr>
            <a:picLocks noChangeAspect="1"/>
          </p:cNvPicPr>
          <p:nvPr/>
        </p:nvPicPr>
        <p:blipFill>
          <a:blip r:embed="rId2">
            <a:alphaModFix amt="40000"/>
          </a:blip>
          <a:srcRect r="10999" b="-1"/>
          <a:stretch>
            <a:fillRect/>
          </a:stretch>
        </p:blipFill>
        <p:spPr>
          <a:xfrm>
            <a:off x="20" y="10"/>
            <a:ext cx="9143979" cy="6857990"/>
          </a:xfrm>
          <a:prstGeom prst="rect">
            <a:avLst/>
          </a:prstGeom>
        </p:spPr>
      </p:pic>
      <p:sp>
        <p:nvSpPr>
          <p:cNvPr id="10"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1681544"/>
            <a:ext cx="7269480" cy="18288"/>
          </a:xfrm>
          <a:custGeom>
            <a:avLst/>
            <a:gdLst>
              <a:gd name="connsiteX0" fmla="*/ 0 w 7269480"/>
              <a:gd name="connsiteY0" fmla="*/ 0 h 18288"/>
              <a:gd name="connsiteX1" fmla="*/ 733557 w 7269480"/>
              <a:gd name="connsiteY1" fmla="*/ 0 h 18288"/>
              <a:gd name="connsiteX2" fmla="*/ 1249029 w 7269480"/>
              <a:gd name="connsiteY2" fmla="*/ 0 h 18288"/>
              <a:gd name="connsiteX3" fmla="*/ 1764501 w 7269480"/>
              <a:gd name="connsiteY3" fmla="*/ 0 h 18288"/>
              <a:gd name="connsiteX4" fmla="*/ 2207278 w 7269480"/>
              <a:gd name="connsiteY4" fmla="*/ 0 h 18288"/>
              <a:gd name="connsiteX5" fmla="*/ 3013530 w 7269480"/>
              <a:gd name="connsiteY5" fmla="*/ 0 h 18288"/>
              <a:gd name="connsiteX6" fmla="*/ 3819781 w 7269480"/>
              <a:gd name="connsiteY6" fmla="*/ 0 h 18288"/>
              <a:gd name="connsiteX7" fmla="*/ 4626033 w 7269480"/>
              <a:gd name="connsiteY7" fmla="*/ 0 h 18288"/>
              <a:gd name="connsiteX8" fmla="*/ 5068810 w 7269480"/>
              <a:gd name="connsiteY8" fmla="*/ 0 h 18288"/>
              <a:gd name="connsiteX9" fmla="*/ 5656977 w 7269480"/>
              <a:gd name="connsiteY9" fmla="*/ 0 h 18288"/>
              <a:gd name="connsiteX10" fmla="*/ 6099755 w 7269480"/>
              <a:gd name="connsiteY10" fmla="*/ 0 h 18288"/>
              <a:gd name="connsiteX11" fmla="*/ 7269480 w 7269480"/>
              <a:gd name="connsiteY11" fmla="*/ 0 h 18288"/>
              <a:gd name="connsiteX12" fmla="*/ 7269480 w 7269480"/>
              <a:gd name="connsiteY12" fmla="*/ 18288 h 18288"/>
              <a:gd name="connsiteX13" fmla="*/ 6463229 w 7269480"/>
              <a:gd name="connsiteY13" fmla="*/ 18288 h 18288"/>
              <a:gd name="connsiteX14" fmla="*/ 6020451 w 7269480"/>
              <a:gd name="connsiteY14" fmla="*/ 18288 h 18288"/>
              <a:gd name="connsiteX15" fmla="*/ 5504979 w 7269480"/>
              <a:gd name="connsiteY15" fmla="*/ 18288 h 18288"/>
              <a:gd name="connsiteX16" fmla="*/ 4989507 w 7269480"/>
              <a:gd name="connsiteY16" fmla="*/ 18288 h 18288"/>
              <a:gd name="connsiteX17" fmla="*/ 4474035 w 7269480"/>
              <a:gd name="connsiteY17" fmla="*/ 18288 h 18288"/>
              <a:gd name="connsiteX18" fmla="*/ 3958562 w 7269480"/>
              <a:gd name="connsiteY18" fmla="*/ 18288 h 18288"/>
              <a:gd name="connsiteX19" fmla="*/ 3443090 w 7269480"/>
              <a:gd name="connsiteY19" fmla="*/ 18288 h 18288"/>
              <a:gd name="connsiteX20" fmla="*/ 2709533 w 7269480"/>
              <a:gd name="connsiteY20" fmla="*/ 18288 h 18288"/>
              <a:gd name="connsiteX21" fmla="*/ 2194061 w 7269480"/>
              <a:gd name="connsiteY21" fmla="*/ 18288 h 18288"/>
              <a:gd name="connsiteX22" fmla="*/ 1751284 w 7269480"/>
              <a:gd name="connsiteY22" fmla="*/ 18288 h 18288"/>
              <a:gd name="connsiteX23" fmla="*/ 1163117 w 7269480"/>
              <a:gd name="connsiteY23" fmla="*/ 18288 h 18288"/>
              <a:gd name="connsiteX24" fmla="*/ 0 w 7269480"/>
              <a:gd name="connsiteY24" fmla="*/ 18288 h 18288"/>
              <a:gd name="connsiteX25" fmla="*/ 0 w 7269480"/>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269480" h="18288" fill="none" extrusionOk="0">
                <a:moveTo>
                  <a:pt x="0" y="0"/>
                </a:moveTo>
                <a:cubicBezTo>
                  <a:pt x="252138" y="-34015"/>
                  <a:pt x="430162" y="27723"/>
                  <a:pt x="733557" y="0"/>
                </a:cubicBezTo>
                <a:cubicBezTo>
                  <a:pt x="1036952" y="-27723"/>
                  <a:pt x="1017222" y="-19248"/>
                  <a:pt x="1249029" y="0"/>
                </a:cubicBezTo>
                <a:cubicBezTo>
                  <a:pt x="1480836" y="19248"/>
                  <a:pt x="1642747" y="25626"/>
                  <a:pt x="1764501" y="0"/>
                </a:cubicBezTo>
                <a:cubicBezTo>
                  <a:pt x="1886255" y="-25626"/>
                  <a:pt x="2079425" y="-7842"/>
                  <a:pt x="2207278" y="0"/>
                </a:cubicBezTo>
                <a:cubicBezTo>
                  <a:pt x="2335131" y="7842"/>
                  <a:pt x="2681832" y="37713"/>
                  <a:pt x="3013530" y="0"/>
                </a:cubicBezTo>
                <a:cubicBezTo>
                  <a:pt x="3345228" y="-37713"/>
                  <a:pt x="3481883" y="38779"/>
                  <a:pt x="3819781" y="0"/>
                </a:cubicBezTo>
                <a:cubicBezTo>
                  <a:pt x="4157679" y="-38779"/>
                  <a:pt x="4319607" y="-32632"/>
                  <a:pt x="4626033" y="0"/>
                </a:cubicBezTo>
                <a:cubicBezTo>
                  <a:pt x="4932459" y="32632"/>
                  <a:pt x="4944182" y="17568"/>
                  <a:pt x="5068810" y="0"/>
                </a:cubicBezTo>
                <a:cubicBezTo>
                  <a:pt x="5193438" y="-17568"/>
                  <a:pt x="5378174" y="-16107"/>
                  <a:pt x="5656977" y="0"/>
                </a:cubicBezTo>
                <a:cubicBezTo>
                  <a:pt x="5935780" y="16107"/>
                  <a:pt x="5910190" y="-15070"/>
                  <a:pt x="6099755" y="0"/>
                </a:cubicBezTo>
                <a:cubicBezTo>
                  <a:pt x="6289320" y="15070"/>
                  <a:pt x="6900837" y="-32203"/>
                  <a:pt x="7269480" y="0"/>
                </a:cubicBezTo>
                <a:cubicBezTo>
                  <a:pt x="7268614" y="7958"/>
                  <a:pt x="7270034" y="12943"/>
                  <a:pt x="7269480" y="18288"/>
                </a:cubicBezTo>
                <a:cubicBezTo>
                  <a:pt x="7078692" y="32307"/>
                  <a:pt x="6750249" y="10617"/>
                  <a:pt x="6463229" y="18288"/>
                </a:cubicBezTo>
                <a:cubicBezTo>
                  <a:pt x="6176209" y="25959"/>
                  <a:pt x="6203666" y="39135"/>
                  <a:pt x="6020451" y="18288"/>
                </a:cubicBezTo>
                <a:cubicBezTo>
                  <a:pt x="5837236" y="-2559"/>
                  <a:pt x="5688034" y="-3388"/>
                  <a:pt x="5504979" y="18288"/>
                </a:cubicBezTo>
                <a:cubicBezTo>
                  <a:pt x="5321924" y="39964"/>
                  <a:pt x="5191313" y="7061"/>
                  <a:pt x="4989507" y="18288"/>
                </a:cubicBezTo>
                <a:cubicBezTo>
                  <a:pt x="4787701" y="29515"/>
                  <a:pt x="4612238" y="34989"/>
                  <a:pt x="4474035" y="18288"/>
                </a:cubicBezTo>
                <a:cubicBezTo>
                  <a:pt x="4335832" y="1587"/>
                  <a:pt x="4094545" y="27267"/>
                  <a:pt x="3958562" y="18288"/>
                </a:cubicBezTo>
                <a:cubicBezTo>
                  <a:pt x="3822579" y="9309"/>
                  <a:pt x="3646287" y="-1530"/>
                  <a:pt x="3443090" y="18288"/>
                </a:cubicBezTo>
                <a:cubicBezTo>
                  <a:pt x="3239893" y="38106"/>
                  <a:pt x="3075699" y="9041"/>
                  <a:pt x="2709533" y="18288"/>
                </a:cubicBezTo>
                <a:cubicBezTo>
                  <a:pt x="2343367" y="27535"/>
                  <a:pt x="2428918" y="31018"/>
                  <a:pt x="2194061" y="18288"/>
                </a:cubicBezTo>
                <a:cubicBezTo>
                  <a:pt x="1959204" y="5558"/>
                  <a:pt x="1872298" y="17875"/>
                  <a:pt x="1751284" y="18288"/>
                </a:cubicBezTo>
                <a:cubicBezTo>
                  <a:pt x="1630270" y="18701"/>
                  <a:pt x="1443391" y="30083"/>
                  <a:pt x="1163117" y="18288"/>
                </a:cubicBezTo>
                <a:cubicBezTo>
                  <a:pt x="882843" y="6493"/>
                  <a:pt x="581151" y="4375"/>
                  <a:pt x="0" y="18288"/>
                </a:cubicBezTo>
                <a:cubicBezTo>
                  <a:pt x="493" y="10773"/>
                  <a:pt x="610" y="7338"/>
                  <a:pt x="0" y="0"/>
                </a:cubicBezTo>
                <a:close/>
              </a:path>
              <a:path w="7269480" h="18288" stroke="0" extrusionOk="0">
                <a:moveTo>
                  <a:pt x="0" y="0"/>
                </a:moveTo>
                <a:cubicBezTo>
                  <a:pt x="108514" y="-13627"/>
                  <a:pt x="358377" y="-21600"/>
                  <a:pt x="515472" y="0"/>
                </a:cubicBezTo>
                <a:cubicBezTo>
                  <a:pt x="672567" y="21600"/>
                  <a:pt x="740741" y="1149"/>
                  <a:pt x="958250" y="0"/>
                </a:cubicBezTo>
                <a:cubicBezTo>
                  <a:pt x="1175759" y="-1149"/>
                  <a:pt x="1323521" y="-14908"/>
                  <a:pt x="1473722" y="0"/>
                </a:cubicBezTo>
                <a:cubicBezTo>
                  <a:pt x="1623923" y="14908"/>
                  <a:pt x="1999682" y="13812"/>
                  <a:pt x="2134584" y="0"/>
                </a:cubicBezTo>
                <a:cubicBezTo>
                  <a:pt x="2269486" y="-13812"/>
                  <a:pt x="2558748" y="7617"/>
                  <a:pt x="2868140" y="0"/>
                </a:cubicBezTo>
                <a:cubicBezTo>
                  <a:pt x="3177532" y="-7617"/>
                  <a:pt x="3467796" y="3656"/>
                  <a:pt x="3674392" y="0"/>
                </a:cubicBezTo>
                <a:cubicBezTo>
                  <a:pt x="3880988" y="-3656"/>
                  <a:pt x="4101054" y="-15702"/>
                  <a:pt x="4480643" y="0"/>
                </a:cubicBezTo>
                <a:cubicBezTo>
                  <a:pt x="4860232" y="15702"/>
                  <a:pt x="4906779" y="-6670"/>
                  <a:pt x="5068810" y="0"/>
                </a:cubicBezTo>
                <a:cubicBezTo>
                  <a:pt x="5230841" y="6670"/>
                  <a:pt x="5495019" y="-21055"/>
                  <a:pt x="5802367" y="0"/>
                </a:cubicBezTo>
                <a:cubicBezTo>
                  <a:pt x="6109715" y="21055"/>
                  <a:pt x="6248383" y="9802"/>
                  <a:pt x="6463229" y="0"/>
                </a:cubicBezTo>
                <a:cubicBezTo>
                  <a:pt x="6678075" y="-9802"/>
                  <a:pt x="7063233" y="9440"/>
                  <a:pt x="7269480" y="0"/>
                </a:cubicBezTo>
                <a:cubicBezTo>
                  <a:pt x="7268794" y="7700"/>
                  <a:pt x="7268830" y="13442"/>
                  <a:pt x="7269480" y="18288"/>
                </a:cubicBezTo>
                <a:cubicBezTo>
                  <a:pt x="6950939" y="47121"/>
                  <a:pt x="6756956" y="13096"/>
                  <a:pt x="6608618" y="18288"/>
                </a:cubicBezTo>
                <a:cubicBezTo>
                  <a:pt x="6460280" y="23480"/>
                  <a:pt x="6230655" y="-1538"/>
                  <a:pt x="6020451" y="18288"/>
                </a:cubicBezTo>
                <a:cubicBezTo>
                  <a:pt x="5810247" y="38114"/>
                  <a:pt x="5619850" y="-10448"/>
                  <a:pt x="5432284" y="18288"/>
                </a:cubicBezTo>
                <a:cubicBezTo>
                  <a:pt x="5244718" y="47024"/>
                  <a:pt x="4984575" y="27926"/>
                  <a:pt x="4626033" y="18288"/>
                </a:cubicBezTo>
                <a:cubicBezTo>
                  <a:pt x="4267491" y="8650"/>
                  <a:pt x="4240108" y="40106"/>
                  <a:pt x="4110561" y="18288"/>
                </a:cubicBezTo>
                <a:cubicBezTo>
                  <a:pt x="3981014" y="-3530"/>
                  <a:pt x="3580293" y="41911"/>
                  <a:pt x="3377004" y="18288"/>
                </a:cubicBezTo>
                <a:cubicBezTo>
                  <a:pt x="3173715" y="-5335"/>
                  <a:pt x="3043404" y="10731"/>
                  <a:pt x="2934226" y="18288"/>
                </a:cubicBezTo>
                <a:cubicBezTo>
                  <a:pt x="2825048" y="25845"/>
                  <a:pt x="2427024" y="14732"/>
                  <a:pt x="2273365" y="18288"/>
                </a:cubicBezTo>
                <a:cubicBezTo>
                  <a:pt x="2119706" y="21844"/>
                  <a:pt x="1948744" y="43432"/>
                  <a:pt x="1757892" y="18288"/>
                </a:cubicBezTo>
                <a:cubicBezTo>
                  <a:pt x="1567040" y="-6856"/>
                  <a:pt x="1185958" y="10333"/>
                  <a:pt x="951641" y="18288"/>
                </a:cubicBezTo>
                <a:cubicBezTo>
                  <a:pt x="717324" y="26243"/>
                  <a:pt x="448990" y="-7235"/>
                  <a:pt x="0" y="18288"/>
                </a:cubicBezTo>
                <a:cubicBezTo>
                  <a:pt x="-4" y="9861"/>
                  <a:pt x="135" y="6082"/>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FE0224-CDA1-026D-2C87-2E78F57FFBF7}"/>
              </a:ext>
            </a:extLst>
          </p:cNvPr>
          <p:cNvSpPr>
            <a:spLocks noGrp="1"/>
          </p:cNvSpPr>
          <p:nvPr>
            <p:ph idx="1"/>
          </p:nvPr>
        </p:nvSpPr>
        <p:spPr>
          <a:xfrm>
            <a:off x="628650" y="2004446"/>
            <a:ext cx="7886700" cy="4176897"/>
          </a:xfrm>
        </p:spPr>
        <p:txBody>
          <a:bodyPr>
            <a:normAutofit/>
          </a:bodyPr>
          <a:lstStyle/>
          <a:p>
            <a:r>
              <a:rPr lang="en-US" sz="1900" b="1">
                <a:solidFill>
                  <a:schemeClr val="bg1"/>
                </a:solidFill>
                <a:latin typeface="Times New Roman" panose="02020603050405020304" pitchFamily="18" charset="0"/>
                <a:cs typeface="Times New Roman" panose="02020603050405020304" pitchFamily="18" charset="0"/>
              </a:rPr>
              <a:t>Strategies for International Trade and Investment</a:t>
            </a:r>
          </a:p>
          <a:p>
            <a:r>
              <a:rPr lang="en-US" sz="1900" b="1">
                <a:solidFill>
                  <a:schemeClr val="bg1"/>
                </a:solidFill>
                <a:latin typeface="Times New Roman" panose="02020603050405020304" pitchFamily="18" charset="0"/>
                <a:cs typeface="Times New Roman" panose="02020603050405020304" pitchFamily="18" charset="0"/>
              </a:rPr>
              <a:t>Strategic Alliances: </a:t>
            </a:r>
            <a:r>
              <a:rPr lang="en-US" sz="1900">
                <a:solidFill>
                  <a:schemeClr val="bg1"/>
                </a:solidFill>
                <a:latin typeface="Times New Roman" panose="02020603050405020304" pitchFamily="18" charset="0"/>
                <a:cs typeface="Times New Roman" panose="02020603050405020304" pitchFamily="18" charset="0"/>
              </a:rPr>
              <a:t>These are collaborations between companies to achieve common goals, such as co-developing products, entering new markets, or sharing resources. </a:t>
            </a:r>
          </a:p>
          <a:p>
            <a:r>
              <a:rPr lang="en-US" sz="1900">
                <a:solidFill>
                  <a:schemeClr val="bg1"/>
                </a:solidFill>
                <a:latin typeface="Times New Roman" panose="02020603050405020304" pitchFamily="18" charset="0"/>
                <a:cs typeface="Times New Roman" panose="02020603050405020304" pitchFamily="18" charset="0"/>
              </a:rPr>
              <a:t>Unlike joint ventures, strategic alliances do not involve creating a separate entity.</a:t>
            </a:r>
          </a:p>
          <a:p>
            <a:pPr marL="0" indent="0">
              <a:buNone/>
            </a:pPr>
            <a:endParaRPr lang="en-US" sz="1900">
              <a:solidFill>
                <a:schemeClr val="bg1"/>
              </a:solidFill>
              <a:latin typeface="Times New Roman" panose="02020603050405020304" pitchFamily="18" charset="0"/>
              <a:cs typeface="Times New Roman" panose="02020603050405020304" pitchFamily="18" charset="0"/>
            </a:endParaRPr>
          </a:p>
          <a:p>
            <a:r>
              <a:rPr lang="en-US" sz="1900" b="1">
                <a:solidFill>
                  <a:schemeClr val="bg1"/>
                </a:solidFill>
                <a:latin typeface="Times New Roman" panose="02020603050405020304" pitchFamily="18" charset="0"/>
                <a:cs typeface="Times New Roman" panose="02020603050405020304" pitchFamily="18" charset="0"/>
              </a:rPr>
              <a:t>Outsourcing and Offshoring: </a:t>
            </a:r>
            <a:r>
              <a:rPr lang="en-US" sz="1900">
                <a:solidFill>
                  <a:schemeClr val="bg1"/>
                </a:solidFill>
                <a:latin typeface="Times New Roman" panose="02020603050405020304" pitchFamily="18" charset="0"/>
                <a:cs typeface="Times New Roman" panose="02020603050405020304" pitchFamily="18" charset="0"/>
              </a:rPr>
              <a:t>Outsourcing refers to contracting third-party companies to handle business processes or manufacturing. </a:t>
            </a:r>
          </a:p>
          <a:p>
            <a:r>
              <a:rPr lang="en-US" sz="1900">
                <a:solidFill>
                  <a:schemeClr val="bg1"/>
                </a:solidFill>
                <a:latin typeface="Times New Roman" panose="02020603050405020304" pitchFamily="18" charset="0"/>
                <a:cs typeface="Times New Roman" panose="02020603050405020304" pitchFamily="18" charset="0"/>
              </a:rPr>
              <a:t>Offshoring is the relocation of operations to foreign countries to reduce costs, usually due to lower labor costs.</a:t>
            </a:r>
          </a:p>
        </p:txBody>
      </p:sp>
    </p:spTree>
    <p:extLst>
      <p:ext uri="{BB962C8B-B14F-4D97-AF65-F5344CB8AC3E}">
        <p14:creationId xmlns:p14="http://schemas.microsoft.com/office/powerpoint/2010/main" val="96077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4982" y="1096728"/>
            <a:ext cx="4501582" cy="5756241"/>
          </a:xfrm>
        </p:spPr>
        <p:txBody>
          <a:bodyPr vert="horz" lIns="91440" tIns="45720" rIns="91440" bIns="45720" rtlCol="0" anchor="t">
            <a:normAutofit/>
          </a:bodyPr>
          <a:lstStyle/>
          <a:p>
            <a:pPr marL="0" indent="0">
              <a:lnSpc>
                <a:spcPct val="90000"/>
              </a:lnSpc>
              <a:buNone/>
            </a:pPr>
            <a:r>
              <a:rPr lang="en-US" sz="2000" b="1" dirty="0">
                <a:latin typeface="Times New Roman"/>
                <a:cs typeface="Times New Roman"/>
              </a:rPr>
              <a:t>Strategies for International Trade and Investment Continuation</a:t>
            </a:r>
          </a:p>
          <a:p>
            <a:pPr>
              <a:lnSpc>
                <a:spcPct val="90000"/>
              </a:lnSpc>
            </a:pPr>
            <a:r>
              <a:rPr lang="en-US" sz="2000" b="1" dirty="0">
                <a:latin typeface="Times New Roman"/>
                <a:cs typeface="Times New Roman"/>
              </a:rPr>
              <a:t>Mergers and Acquisitions (M&amp;A): </a:t>
            </a:r>
            <a:r>
              <a:rPr lang="en-US" sz="2000" dirty="0">
                <a:latin typeface="Times New Roman"/>
                <a:cs typeface="Times New Roman"/>
              </a:rPr>
              <a:t>M&amp;A is another strategy where companies merge with or acquire foreign companies to gain market share, diversify their product offerings, or enter new regions.</a:t>
            </a:r>
          </a:p>
          <a:p>
            <a:pPr marL="0" indent="0">
              <a:lnSpc>
                <a:spcPct val="90000"/>
              </a:lnSpc>
              <a:buNone/>
            </a:pPr>
            <a:endParaRPr lang="en-US" sz="2000" dirty="0">
              <a:latin typeface="Times New Roman" panose="02020603050405020304" pitchFamily="18" charset="0"/>
              <a:cs typeface="Times New Roman" panose="02020603050405020304" pitchFamily="18" charset="0"/>
            </a:endParaRPr>
          </a:p>
          <a:p>
            <a:pPr>
              <a:lnSpc>
                <a:spcPct val="90000"/>
              </a:lnSpc>
            </a:pPr>
            <a:r>
              <a:rPr lang="en-US" sz="2000" dirty="0">
                <a:latin typeface="Times New Roman"/>
                <a:cs typeface="Times New Roman"/>
              </a:rPr>
              <a:t>Jo</a:t>
            </a:r>
            <a:r>
              <a:rPr lang="en-US" sz="2000" b="1" dirty="0">
                <a:latin typeface="Times New Roman"/>
                <a:cs typeface="Times New Roman"/>
              </a:rPr>
              <a:t>int Ventures: </a:t>
            </a:r>
            <a:r>
              <a:rPr lang="en-US" sz="2000" dirty="0">
                <a:latin typeface="Times New Roman"/>
                <a:cs typeface="Times New Roman"/>
              </a:rPr>
              <a:t>Companies can enter into joint ventures with foreign firms to share risks, costs, and expertise. </a:t>
            </a:r>
          </a:p>
          <a:p>
            <a:pPr>
              <a:lnSpc>
                <a:spcPct val="90000"/>
              </a:lnSpc>
            </a:pPr>
            <a:r>
              <a:rPr lang="en-US" sz="2000" dirty="0">
                <a:latin typeface="Times New Roman"/>
                <a:cs typeface="Times New Roman"/>
              </a:rPr>
              <a:t>This strategy is common in countries where foreign ownership is restricted or where local knowledge is crucial.</a:t>
            </a:r>
            <a:endParaRPr lang="x-none" sz="2000" dirty="0">
              <a:latin typeface="Times New Roman"/>
              <a:cs typeface="Times New Roman"/>
            </a:endParaRPr>
          </a:p>
          <a:p>
            <a:pPr>
              <a:lnSpc>
                <a:spcPct val="90000"/>
              </a:lnSpc>
            </a:pPr>
            <a:endParaRPr lang="x-none" sz="1700">
              <a:latin typeface="Times New Roman" panose="02020603050405020304" pitchFamily="18" charset="0"/>
              <a:cs typeface="Times New Roman" panose="02020603050405020304" pitchFamily="18" charset="0"/>
            </a:endParaRPr>
          </a:p>
        </p:txBody>
      </p:sp>
      <p:pic>
        <p:nvPicPr>
          <p:cNvPr id="2" name="Picture 1" descr="A person looking at a board with papers&#10;&#10;AI-generated content may be incorrect.">
            <a:extLst>
              <a:ext uri="{FF2B5EF4-FFF2-40B4-BE49-F238E27FC236}">
                <a16:creationId xmlns:a16="http://schemas.microsoft.com/office/drawing/2014/main" id="{C26B577D-0E69-5835-C62B-B8D577D93548}"/>
              </a:ext>
            </a:extLst>
          </p:cNvPr>
          <p:cNvPicPr>
            <a:picLocks noChangeAspect="1"/>
          </p:cNvPicPr>
          <p:nvPr/>
        </p:nvPicPr>
        <p:blipFill>
          <a:blip r:embed="rId2"/>
          <a:srcRect l="33126" r="30428" b="-1"/>
          <a:stretch>
            <a:fillRect/>
          </a:stretch>
        </p:blipFill>
        <p:spPr>
          <a:xfrm>
            <a:off x="5399580" y="920160"/>
            <a:ext cx="3744420" cy="5017690"/>
          </a:xfrm>
          <a:prstGeom prst="rect">
            <a:avLst/>
          </a:prstGeom>
          <a:effectLst/>
        </p:spPr>
      </p:pic>
    </p:spTree>
    <p:extLst>
      <p:ext uri="{BB962C8B-B14F-4D97-AF65-F5344CB8AC3E}">
        <p14:creationId xmlns:p14="http://schemas.microsoft.com/office/powerpoint/2010/main" val="191140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897DD4F9-EB5E-AFF8-7D6B-EAF669C9075E}"/>
              </a:ext>
            </a:extLst>
          </p:cNvPr>
          <p:cNvSpPr>
            <a:spLocks noGrp="1"/>
          </p:cNvSpPr>
          <p:nvPr>
            <p:ph idx="1"/>
          </p:nvPr>
        </p:nvSpPr>
        <p:spPr>
          <a:xfrm>
            <a:off x="628650" y="316003"/>
            <a:ext cx="3958756" cy="5860960"/>
          </a:xfrm>
        </p:spPr>
        <p:txBody>
          <a:bodyPr vert="horz" lIns="91440" tIns="45720" rIns="91440" bIns="45720" rtlCol="0" anchor="t">
            <a:noAutofit/>
          </a:bodyPr>
          <a:lstStyle/>
          <a:p>
            <a:pPr marL="0" indent="0">
              <a:lnSpc>
                <a:spcPct val="90000"/>
              </a:lnSpc>
              <a:buNone/>
            </a:pPr>
            <a:r>
              <a:rPr lang="en-US" sz="1800" b="1" dirty="0">
                <a:latin typeface="Times New Roman"/>
                <a:cs typeface="Times New Roman"/>
              </a:rPr>
              <a:t>INTERNATIONAL FINANCIAL ENVIRONMENT</a:t>
            </a:r>
          </a:p>
          <a:p>
            <a:pPr>
              <a:lnSpc>
                <a:spcPct val="90000"/>
              </a:lnSpc>
            </a:pPr>
            <a:r>
              <a:rPr lang="en-US" sz="1800" b="1" dirty="0">
                <a:latin typeface="Times New Roman"/>
                <a:cs typeface="Times New Roman"/>
              </a:rPr>
              <a:t>The international financial environment </a:t>
            </a:r>
            <a:r>
              <a:rPr lang="en-US" sz="1800" dirty="0">
                <a:latin typeface="Times New Roman"/>
                <a:cs typeface="Times New Roman"/>
              </a:rPr>
              <a:t>refers to the global systems and processes that facilitate the movement of capital, goods, services, and currency across national borders. </a:t>
            </a:r>
          </a:p>
          <a:p>
            <a:pPr>
              <a:lnSpc>
                <a:spcPct val="90000"/>
              </a:lnSpc>
            </a:pPr>
            <a:r>
              <a:rPr lang="en-US" sz="1800" dirty="0">
                <a:latin typeface="Times New Roman"/>
                <a:cs typeface="Times New Roman"/>
              </a:rPr>
              <a:t>It includes foreign exchange markets, international financial institutions, and the global regulatory framework.</a:t>
            </a:r>
          </a:p>
          <a:p>
            <a:pPr marL="0" indent="0">
              <a:lnSpc>
                <a:spcPct val="90000"/>
              </a:lnSpc>
              <a:buNone/>
            </a:pPr>
            <a:endParaRPr lang="en-US" sz="1800" dirty="0">
              <a:latin typeface="Times New Roman" panose="02020603050405020304" pitchFamily="18" charset="0"/>
              <a:cs typeface="Times New Roman" panose="02020603050405020304" pitchFamily="18" charset="0"/>
            </a:endParaRPr>
          </a:p>
          <a:p>
            <a:pPr marL="0" indent="0">
              <a:lnSpc>
                <a:spcPct val="90000"/>
              </a:lnSpc>
              <a:buNone/>
            </a:pPr>
            <a:r>
              <a:rPr lang="en-US" sz="1800" b="1" dirty="0">
                <a:latin typeface="Times New Roman"/>
                <a:cs typeface="Times New Roman"/>
              </a:rPr>
              <a:t>Foreign Exchange Markets: Understanding How Foreign Exchange Markets Operate</a:t>
            </a:r>
          </a:p>
          <a:p>
            <a:pPr>
              <a:lnSpc>
                <a:spcPct val="90000"/>
              </a:lnSpc>
            </a:pPr>
            <a:r>
              <a:rPr lang="en-US" sz="1800" dirty="0">
                <a:latin typeface="Times New Roman"/>
                <a:cs typeface="Times New Roman"/>
              </a:rPr>
              <a:t>Foreign Exchange (Forex or FX) markets are where currencies are traded. </a:t>
            </a:r>
          </a:p>
          <a:p>
            <a:pPr>
              <a:lnSpc>
                <a:spcPct val="90000"/>
              </a:lnSpc>
            </a:pPr>
            <a:r>
              <a:rPr lang="en-US" sz="1800" dirty="0">
                <a:latin typeface="Times New Roman"/>
                <a:cs typeface="Times New Roman"/>
              </a:rPr>
              <a:t>These markets are essential for businesses, investors, governments, and individuals to exchange one currency for another. </a:t>
            </a:r>
          </a:p>
        </p:txBody>
      </p:sp>
      <p:pic>
        <p:nvPicPr>
          <p:cNvPr id="2" name="Picture 1" descr="A screenshot of a computer screen&#10;&#10;AI-generated content may be incorrect.">
            <a:extLst>
              <a:ext uri="{FF2B5EF4-FFF2-40B4-BE49-F238E27FC236}">
                <a16:creationId xmlns:a16="http://schemas.microsoft.com/office/drawing/2014/main" id="{85B1174B-3532-A48D-5DDE-2A818CD74481}"/>
              </a:ext>
            </a:extLst>
          </p:cNvPr>
          <p:cNvPicPr>
            <a:picLocks noChangeAspect="1"/>
          </p:cNvPicPr>
          <p:nvPr/>
        </p:nvPicPr>
        <p:blipFill>
          <a:blip r:embed="rId2"/>
          <a:srcRect l="4934" r="53066" b="-1"/>
          <a:stretch>
            <a:fillRect/>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071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001000" cy="5135563"/>
          </a:xfrm>
        </p:spPr>
        <p:txBody>
          <a:bodyPr>
            <a:normAutofit fontScale="62500" lnSpcReduction="20000"/>
          </a:bodyPr>
          <a:lstStyle/>
          <a:p>
            <a:pPr marL="0" indent="0" algn="just">
              <a:lnSpc>
                <a:spcPct val="150000"/>
              </a:lnSpc>
              <a:buNone/>
            </a:pPr>
            <a:r>
              <a:rPr lang="en-US" b="1" dirty="0">
                <a:latin typeface="Times New Roman" panose="02020603050405020304" pitchFamily="18" charset="0"/>
                <a:cs typeface="Times New Roman" panose="02020603050405020304" pitchFamily="18" charset="0"/>
              </a:rPr>
              <a:t>Key Features of </a:t>
            </a:r>
            <a:r>
              <a:rPr lang="en-US" b="1" dirty="0" err="1">
                <a:latin typeface="Times New Roman" panose="02020603050405020304" pitchFamily="18" charset="0"/>
                <a:cs typeface="Times New Roman" panose="02020603050405020304" pitchFamily="18" charset="0"/>
              </a:rPr>
              <a:t>Forex</a:t>
            </a:r>
            <a:r>
              <a:rPr lang="en-US" b="1" dirty="0">
                <a:latin typeface="Times New Roman" panose="02020603050405020304" pitchFamily="18" charset="0"/>
                <a:cs typeface="Times New Roman" panose="02020603050405020304" pitchFamily="18" charset="0"/>
              </a:rPr>
              <a:t> Markets</a:t>
            </a:r>
          </a:p>
          <a:p>
            <a:pPr algn="just">
              <a:lnSpc>
                <a:spcPct val="150000"/>
              </a:lnSpc>
            </a:pPr>
            <a:r>
              <a:rPr lang="en-US" b="1" dirty="0">
                <a:latin typeface="Times New Roman" panose="02020603050405020304" pitchFamily="18" charset="0"/>
                <a:cs typeface="Times New Roman" panose="02020603050405020304" pitchFamily="18" charset="0"/>
              </a:rPr>
              <a:t>Currency Pairs: </a:t>
            </a:r>
            <a:r>
              <a:rPr lang="en-US" dirty="0">
                <a:latin typeface="Times New Roman" panose="02020603050405020304" pitchFamily="18" charset="0"/>
                <a:cs typeface="Times New Roman" panose="02020603050405020304" pitchFamily="18" charset="0"/>
              </a:rPr>
              <a:t>Currencies are traded in pairs. For example, in the EUR/USD pair, the first currency (EUR) is the base currency, and the second (USD) is the quote currency. </a:t>
            </a:r>
          </a:p>
          <a:p>
            <a:pPr marL="0" indent="0" algn="just">
              <a:lnSpc>
                <a:spcPct val="150000"/>
              </a:lnSpc>
              <a:buNone/>
            </a:pPr>
            <a:endParaRPr lang="en-US" dirty="0">
              <a:latin typeface="Times New Roman" panose="02020603050405020304" pitchFamily="18" charset="0"/>
              <a:cs typeface="Times New Roman" panose="02020603050405020304" pitchFamily="18" charset="0"/>
            </a:endParaRPr>
          </a:p>
          <a:p>
            <a:pPr algn="just">
              <a:lnSpc>
                <a:spcPct val="150000"/>
              </a:lnSpc>
            </a:pPr>
            <a:r>
              <a:rPr lang="en-US" b="1" dirty="0">
                <a:latin typeface="Times New Roman" panose="02020603050405020304" pitchFamily="18" charset="0"/>
                <a:cs typeface="Times New Roman" panose="02020603050405020304" pitchFamily="18" charset="0"/>
              </a:rPr>
              <a:t>Market Participants: </a:t>
            </a:r>
            <a:r>
              <a:rPr lang="en-US" dirty="0">
                <a:latin typeface="Times New Roman" panose="02020603050405020304" pitchFamily="18" charset="0"/>
                <a:cs typeface="Times New Roman" panose="02020603050405020304" pitchFamily="18" charset="0"/>
              </a:rPr>
              <a:t>They manage a country's monetary policy and intervene in the </a:t>
            </a:r>
            <a:r>
              <a:rPr lang="en-US" dirty="0" err="1">
                <a:latin typeface="Times New Roman" panose="02020603050405020304" pitchFamily="18" charset="0"/>
                <a:cs typeface="Times New Roman" panose="02020603050405020304" pitchFamily="18" charset="0"/>
              </a:rPr>
              <a:t>forex</a:t>
            </a:r>
            <a:r>
              <a:rPr lang="en-US" dirty="0">
                <a:latin typeface="Times New Roman" panose="02020603050405020304" pitchFamily="18" charset="0"/>
                <a:cs typeface="Times New Roman" panose="02020603050405020304" pitchFamily="18" charset="0"/>
              </a:rPr>
              <a:t> market to stabilize their currency. </a:t>
            </a:r>
          </a:p>
          <a:p>
            <a:pPr marL="0" indent="0" algn="just">
              <a:lnSpc>
                <a:spcPct val="150000"/>
              </a:lnSpc>
              <a:buNone/>
            </a:pPr>
            <a:endParaRPr lang="en-US" dirty="0">
              <a:latin typeface="Times New Roman" panose="02020603050405020304" pitchFamily="18" charset="0"/>
              <a:cs typeface="Times New Roman" panose="02020603050405020304" pitchFamily="18" charset="0"/>
            </a:endParaRPr>
          </a:p>
          <a:p>
            <a:pPr algn="just">
              <a:lnSpc>
                <a:spcPct val="150000"/>
              </a:lnSpc>
            </a:pPr>
            <a:r>
              <a:rPr lang="en-US" b="1" dirty="0">
                <a:latin typeface="Times New Roman" panose="02020603050405020304" pitchFamily="18" charset="0"/>
                <a:cs typeface="Times New Roman" panose="02020603050405020304" pitchFamily="18" charset="0"/>
              </a:rPr>
              <a:t>Market Structure: </a:t>
            </a:r>
            <a:r>
              <a:rPr lang="en-US" dirty="0" err="1">
                <a:latin typeface="Times New Roman" panose="02020603050405020304" pitchFamily="18" charset="0"/>
                <a:cs typeface="Times New Roman" panose="02020603050405020304" pitchFamily="18" charset="0"/>
              </a:rPr>
              <a:t>Forex</a:t>
            </a:r>
            <a:r>
              <a:rPr lang="en-US" dirty="0">
                <a:latin typeface="Times New Roman" panose="02020603050405020304" pitchFamily="18" charset="0"/>
                <a:cs typeface="Times New Roman" panose="02020603050405020304" pitchFamily="18" charset="0"/>
              </a:rPr>
              <a:t> markets are decentralized and operate 24/7, meaning that trading happens continuously across various time zones..</a:t>
            </a:r>
            <a:endParaRPr lang="x-none">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972197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hand holding a fan of money&#10;&#10;AI-generated content may be incorrect.">
            <a:extLst>
              <a:ext uri="{FF2B5EF4-FFF2-40B4-BE49-F238E27FC236}">
                <a16:creationId xmlns:a16="http://schemas.microsoft.com/office/drawing/2014/main" id="{9B6021DE-E1A2-CE4D-0B53-8DE7B687632F}"/>
              </a:ext>
            </a:extLst>
          </p:cNvPr>
          <p:cNvPicPr>
            <a:picLocks noChangeAspect="1"/>
          </p:cNvPicPr>
          <p:nvPr/>
        </p:nvPicPr>
        <p:blipFill>
          <a:blip r:embed="rId2"/>
          <a:srcRect l="22344" r="33145" b="-2"/>
          <a:stretch>
            <a:fillRect/>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79A6E8A9-A011-566E-684E-53F63417C6DD}"/>
              </a:ext>
            </a:extLst>
          </p:cNvPr>
          <p:cNvSpPr>
            <a:spLocks noGrp="1"/>
          </p:cNvSpPr>
          <p:nvPr>
            <p:ph idx="1"/>
          </p:nvPr>
        </p:nvSpPr>
        <p:spPr>
          <a:xfrm>
            <a:off x="4827677" y="817442"/>
            <a:ext cx="3968747" cy="6038849"/>
          </a:xfrm>
        </p:spPr>
        <p:txBody>
          <a:bodyPr vert="horz" lIns="91440" tIns="45720" rIns="91440" bIns="45720" rtlCol="0" anchor="t">
            <a:normAutofit/>
          </a:bodyPr>
          <a:lstStyle/>
          <a:p>
            <a:pPr marL="0" indent="0">
              <a:buNone/>
            </a:pPr>
            <a:r>
              <a:rPr lang="en-US" sz="1600" b="1" dirty="0">
                <a:latin typeface="Times New Roman"/>
                <a:cs typeface="Times New Roman"/>
              </a:rPr>
              <a:t>T</a:t>
            </a:r>
            <a:r>
              <a:rPr lang="en-US" sz="2000" b="1" dirty="0">
                <a:latin typeface="Times New Roman"/>
                <a:cs typeface="Times New Roman"/>
              </a:rPr>
              <a:t>ypes of Exchange Rates</a:t>
            </a:r>
          </a:p>
          <a:p>
            <a:r>
              <a:rPr lang="en-US" sz="2000" b="1" dirty="0">
                <a:latin typeface="Times New Roman"/>
                <a:cs typeface="Times New Roman"/>
              </a:rPr>
              <a:t>Floating Exchange Rate</a:t>
            </a:r>
            <a:r>
              <a:rPr lang="en-US" sz="2000" dirty="0">
                <a:latin typeface="Times New Roman"/>
                <a:cs typeface="Times New Roman"/>
              </a:rPr>
              <a:t>: Most major currencies (like the US dollar, euro, &amp; yen) follow a floating exchange rate system, where their values are determined by market forces without government intervention.</a:t>
            </a:r>
          </a:p>
          <a:p>
            <a:pPr marL="0" indent="0">
              <a:buNone/>
            </a:pPr>
            <a:endParaRPr lang="en-US" sz="2000" dirty="0">
              <a:latin typeface="Times New Roman" panose="02020603050405020304" pitchFamily="18" charset="0"/>
              <a:cs typeface="Times New Roman" panose="02020603050405020304" pitchFamily="18" charset="0"/>
            </a:endParaRPr>
          </a:p>
          <a:p>
            <a:r>
              <a:rPr lang="en-US" sz="2000" b="1" dirty="0">
                <a:latin typeface="Times New Roman"/>
                <a:cs typeface="Times New Roman"/>
              </a:rPr>
              <a:t>Fixed or Pegged Exchange Rate: </a:t>
            </a:r>
            <a:r>
              <a:rPr lang="en-US" sz="2000" dirty="0">
                <a:latin typeface="Times New Roman"/>
                <a:cs typeface="Times New Roman"/>
              </a:rPr>
              <a:t>Some countries link their currency to another, usually a major currency (like the US dollar or euro). Managed Float: </a:t>
            </a:r>
          </a:p>
        </p:txBody>
      </p:sp>
    </p:spTree>
    <p:extLst>
      <p:ext uri="{BB962C8B-B14F-4D97-AF65-F5344CB8AC3E}">
        <p14:creationId xmlns:p14="http://schemas.microsoft.com/office/powerpoint/2010/main" val="3067187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92500"/>
          </a:bodyPr>
          <a:lstStyle/>
          <a:p>
            <a:pPr marL="0" indent="0" algn="just">
              <a:lnSpc>
                <a:spcPct val="150000"/>
              </a:lnSpc>
              <a:buNone/>
            </a:pPr>
            <a:r>
              <a:rPr lang="en-US" sz="2200" b="1" dirty="0">
                <a:latin typeface="Times New Roman" panose="02020603050405020304" pitchFamily="18" charset="0"/>
                <a:cs typeface="Times New Roman" panose="02020603050405020304" pitchFamily="18" charset="0"/>
              </a:rPr>
              <a:t>Factors Affecting Exchange Rates</a:t>
            </a:r>
          </a:p>
          <a:p>
            <a:pPr algn="just">
              <a:lnSpc>
                <a:spcPct val="150000"/>
              </a:lnSpc>
            </a:pPr>
            <a:r>
              <a:rPr lang="en-US" sz="2200" b="1" dirty="0">
                <a:latin typeface="Times New Roman" panose="02020603050405020304" pitchFamily="18" charset="0"/>
                <a:cs typeface="Times New Roman" panose="02020603050405020304" pitchFamily="18" charset="0"/>
              </a:rPr>
              <a:t>Interest Rates: </a:t>
            </a:r>
            <a:r>
              <a:rPr lang="en-US" sz="2200" dirty="0">
                <a:latin typeface="Times New Roman" panose="02020603050405020304" pitchFamily="18" charset="0"/>
                <a:cs typeface="Times New Roman" panose="02020603050405020304" pitchFamily="18" charset="0"/>
              </a:rPr>
              <a:t>Countries with higher interest rates tend to attract more foreign capital, leading to an increase in demand for their currency.</a:t>
            </a:r>
          </a:p>
          <a:p>
            <a:pPr marL="0" indent="0" algn="just">
              <a:lnSpc>
                <a:spcPct val="150000"/>
              </a:lnSpc>
              <a:buNone/>
            </a:pPr>
            <a:endParaRPr lang="en-US" sz="2200" dirty="0">
              <a:latin typeface="Times New Roman" panose="02020603050405020304" pitchFamily="18" charset="0"/>
              <a:cs typeface="Times New Roman" panose="02020603050405020304" pitchFamily="18" charset="0"/>
            </a:endParaRPr>
          </a:p>
          <a:p>
            <a:pPr algn="just">
              <a:lnSpc>
                <a:spcPct val="150000"/>
              </a:lnSpc>
            </a:pPr>
            <a:r>
              <a:rPr lang="en-US" sz="2200" b="1" dirty="0">
                <a:latin typeface="Times New Roman" panose="02020603050405020304" pitchFamily="18" charset="0"/>
                <a:cs typeface="Times New Roman" panose="02020603050405020304" pitchFamily="18" charset="0"/>
              </a:rPr>
              <a:t>Inflation: </a:t>
            </a:r>
            <a:r>
              <a:rPr lang="en-US" sz="2200" dirty="0">
                <a:latin typeface="Times New Roman" panose="02020603050405020304" pitchFamily="18" charset="0"/>
                <a:cs typeface="Times New Roman" panose="02020603050405020304" pitchFamily="18" charset="0"/>
              </a:rPr>
              <a:t>High inflation typically depreciates a country's currency, as the purchasing power of the currency falls.</a:t>
            </a:r>
          </a:p>
          <a:p>
            <a:pPr marL="0" indent="0" algn="just">
              <a:lnSpc>
                <a:spcPct val="150000"/>
              </a:lnSpc>
              <a:buNone/>
            </a:pPr>
            <a:endParaRPr lang="en-US" sz="2200" dirty="0">
              <a:latin typeface="Times New Roman" panose="02020603050405020304" pitchFamily="18" charset="0"/>
              <a:cs typeface="Times New Roman" panose="02020603050405020304" pitchFamily="18" charset="0"/>
            </a:endParaRPr>
          </a:p>
          <a:p>
            <a:pPr algn="just">
              <a:lnSpc>
                <a:spcPct val="150000"/>
              </a:lnSpc>
            </a:pPr>
            <a:r>
              <a:rPr lang="en-US" sz="2200" b="1" dirty="0">
                <a:latin typeface="Times New Roman" panose="02020603050405020304" pitchFamily="18" charset="0"/>
                <a:cs typeface="Times New Roman" panose="02020603050405020304" pitchFamily="18" charset="0"/>
              </a:rPr>
              <a:t>Political Stability: </a:t>
            </a:r>
            <a:r>
              <a:rPr lang="en-US" sz="2200" dirty="0">
                <a:latin typeface="Times New Roman" panose="02020603050405020304" pitchFamily="18" charset="0"/>
                <a:cs typeface="Times New Roman" panose="02020603050405020304" pitchFamily="18" charset="0"/>
              </a:rPr>
              <a:t>Countries with stable political systems tend to have stronger currencies because investors feel more confident about the security of their investments.</a:t>
            </a:r>
          </a:p>
          <a:p>
            <a:endParaRPr lang="en-GB" sz="2200" dirty="0"/>
          </a:p>
        </p:txBody>
      </p:sp>
    </p:spTree>
    <p:extLst>
      <p:ext uri="{BB962C8B-B14F-4D97-AF65-F5344CB8AC3E}">
        <p14:creationId xmlns:p14="http://schemas.microsoft.com/office/powerpoint/2010/main" val="3352078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p:cNvSpPr>
            <a:spLocks noGrp="1"/>
          </p:cNvSpPr>
          <p:nvPr>
            <p:ph idx="1"/>
          </p:nvPr>
        </p:nvSpPr>
        <p:spPr>
          <a:xfrm>
            <a:off x="628650" y="301625"/>
            <a:ext cx="3958756" cy="5875338"/>
          </a:xfrm>
        </p:spPr>
        <p:txBody>
          <a:bodyPr vert="horz" lIns="91440" tIns="45720" rIns="91440" bIns="45720" rtlCol="0" anchor="t">
            <a:noAutofit/>
          </a:bodyPr>
          <a:lstStyle/>
          <a:p>
            <a:pPr>
              <a:lnSpc>
                <a:spcPct val="90000"/>
              </a:lnSpc>
              <a:buNone/>
            </a:pPr>
            <a:r>
              <a:rPr lang="en-US" sz="1800" b="1" dirty="0">
                <a:latin typeface="Times New Roman"/>
                <a:cs typeface="Times New Roman"/>
              </a:rPr>
              <a:t>International Financial Institutions: The Role of Institutions Like the World Bank and International Monetary Fund (IMF)</a:t>
            </a:r>
          </a:p>
          <a:p>
            <a:pPr>
              <a:lnSpc>
                <a:spcPct val="90000"/>
              </a:lnSpc>
            </a:pPr>
            <a:r>
              <a:rPr lang="en-US" sz="1800" b="1" dirty="0">
                <a:latin typeface="Times New Roman"/>
                <a:cs typeface="Times New Roman"/>
              </a:rPr>
              <a:t>The World Bank</a:t>
            </a:r>
          </a:p>
          <a:p>
            <a:pPr>
              <a:lnSpc>
                <a:spcPct val="90000"/>
              </a:lnSpc>
            </a:pPr>
            <a:r>
              <a:rPr lang="en-US" sz="1800" b="1" dirty="0">
                <a:latin typeface="Times New Roman"/>
                <a:cs typeface="Times New Roman"/>
              </a:rPr>
              <a:t>The World Bank</a:t>
            </a:r>
            <a:r>
              <a:rPr lang="en-US" sz="1800" dirty="0">
                <a:latin typeface="Times New Roman"/>
                <a:cs typeface="Times New Roman"/>
              </a:rPr>
              <a:t> is an international financial institution that provides financial and technical assistance to developing countries around the world. </a:t>
            </a:r>
          </a:p>
          <a:p>
            <a:pPr>
              <a:lnSpc>
                <a:spcPct val="90000"/>
              </a:lnSpc>
            </a:pPr>
            <a:r>
              <a:rPr lang="en-US" sz="1800" dirty="0">
                <a:latin typeface="Times New Roman"/>
                <a:cs typeface="Times New Roman"/>
              </a:rPr>
              <a:t>Its main goal is to reduce poverty and support development in these countries.</a:t>
            </a:r>
          </a:p>
          <a:p>
            <a:pPr marL="0" indent="0">
              <a:lnSpc>
                <a:spcPct val="90000"/>
              </a:lnSpc>
              <a:buNone/>
            </a:pPr>
            <a:endParaRPr lang="en-US" sz="1800" dirty="0">
              <a:latin typeface="Times New Roman" panose="02020603050405020304" pitchFamily="18" charset="0"/>
              <a:cs typeface="Times New Roman" panose="02020603050405020304" pitchFamily="18" charset="0"/>
            </a:endParaRPr>
          </a:p>
          <a:p>
            <a:pPr marL="0" indent="0" eaLnBrk="0" fontAlgn="base" hangingPunct="0">
              <a:lnSpc>
                <a:spcPct val="90000"/>
              </a:lnSpc>
              <a:spcBef>
                <a:spcPct val="0"/>
              </a:spcBef>
              <a:spcAft>
                <a:spcPct val="0"/>
              </a:spcAft>
              <a:buNone/>
            </a:pPr>
            <a:r>
              <a:rPr lang="x-none" altLang="x-none" sz="1800" b="1">
                <a:latin typeface="Times New Roman"/>
                <a:cs typeface="Times New Roman"/>
              </a:rPr>
              <a:t>Structure</a:t>
            </a:r>
            <a:r>
              <a:rPr lang="en-US" altLang="x-none" sz="1800" b="1" dirty="0">
                <a:latin typeface="Times New Roman"/>
                <a:cs typeface="Times New Roman"/>
              </a:rPr>
              <a:t> of the World Bank</a:t>
            </a:r>
            <a:endParaRPr lang="en-US" altLang="x-none" sz="1800" dirty="0">
              <a:latin typeface="Times New Roman"/>
              <a:cs typeface="Times New Roman"/>
            </a:endParaRPr>
          </a:p>
          <a:p>
            <a:pPr eaLnBrk="0" fontAlgn="base" hangingPunct="0">
              <a:lnSpc>
                <a:spcPct val="90000"/>
              </a:lnSpc>
              <a:spcBef>
                <a:spcPct val="0"/>
              </a:spcBef>
              <a:spcAft>
                <a:spcPct val="0"/>
              </a:spcAft>
            </a:pPr>
            <a:r>
              <a:rPr lang="x-none" altLang="x-none" sz="1800">
                <a:latin typeface="Times New Roman"/>
                <a:cs typeface="Times New Roman"/>
              </a:rPr>
              <a:t>The World Bank Group consists of </a:t>
            </a:r>
            <a:r>
              <a:rPr lang="x-none" altLang="x-none" sz="1800" b="1">
                <a:latin typeface="Times New Roman"/>
                <a:cs typeface="Times New Roman"/>
              </a:rPr>
              <a:t>five institutions</a:t>
            </a:r>
            <a:r>
              <a:rPr lang="x-none" altLang="x-none" sz="1800">
                <a:latin typeface="Times New Roman"/>
                <a:cs typeface="Times New Roman"/>
              </a:rPr>
              <a:t>:</a:t>
            </a:r>
          </a:p>
          <a:p>
            <a:pPr eaLnBrk="0" fontAlgn="base" hangingPunct="0">
              <a:lnSpc>
                <a:spcPct val="90000"/>
              </a:lnSpc>
              <a:spcBef>
                <a:spcPct val="0"/>
              </a:spcBef>
              <a:spcAft>
                <a:spcPct val="0"/>
              </a:spcAft>
            </a:pPr>
            <a:r>
              <a:rPr lang="x-none" altLang="x-none" sz="1800" b="1">
                <a:latin typeface="Times New Roman"/>
                <a:cs typeface="Times New Roman"/>
              </a:rPr>
              <a:t>International Bank for Reconstruction and Development (IBRD)</a:t>
            </a:r>
            <a:r>
              <a:rPr lang="x-none" altLang="x-none" sz="1800">
                <a:latin typeface="Times New Roman"/>
                <a:cs typeface="Times New Roman"/>
              </a:rPr>
              <a:t>: Provides loans to middle-income and creditworthy low-income countries for development projects. </a:t>
            </a:r>
            <a:endParaRPr lang="en-GB" sz="1800">
              <a:latin typeface="Times New Roman"/>
              <a:ea typeface="Calibri"/>
              <a:cs typeface="Times New Roman"/>
            </a:endParaRPr>
          </a:p>
        </p:txBody>
      </p:sp>
      <p:pic>
        <p:nvPicPr>
          <p:cNvPr id="2" name="Picture 1" descr="A logo on a building&#10;&#10;AI-generated content may be incorrect.">
            <a:extLst>
              <a:ext uri="{FF2B5EF4-FFF2-40B4-BE49-F238E27FC236}">
                <a16:creationId xmlns:a16="http://schemas.microsoft.com/office/drawing/2014/main" id="{D2947157-8458-0978-46B0-303F58941A39}"/>
              </a:ext>
            </a:extLst>
          </p:cNvPr>
          <p:cNvPicPr>
            <a:picLocks noChangeAspect="1"/>
          </p:cNvPicPr>
          <p:nvPr/>
        </p:nvPicPr>
        <p:blipFill>
          <a:blip r:embed="rId2"/>
          <a:srcRect l="19801" r="38588"/>
          <a:stretch>
            <a:fillRect/>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10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1999"/>
            <a:ext cx="8229600" cy="5029201"/>
          </a:xfrm>
        </p:spPr>
        <p:txBody>
          <a:bodyPr>
            <a:normAutofit fontScale="55000" lnSpcReduction="20000"/>
          </a:bodyPr>
          <a:lstStyle/>
          <a:p>
            <a:pPr marL="0" lvl="0" indent="0" algn="just" eaLnBrk="0" fontAlgn="base" hangingPunct="0">
              <a:lnSpc>
                <a:spcPct val="150000"/>
              </a:lnSpc>
              <a:spcBef>
                <a:spcPct val="0"/>
              </a:spcBef>
              <a:spcAft>
                <a:spcPct val="0"/>
              </a:spcAft>
              <a:buNone/>
            </a:pPr>
            <a:r>
              <a:rPr lang="x-none" altLang="x-none" b="1">
                <a:latin typeface="Times New Roman" panose="02020603050405020304" pitchFamily="18" charset="0"/>
                <a:cs typeface="Times New Roman" panose="02020603050405020304" pitchFamily="18" charset="0"/>
              </a:rPr>
              <a:t>Structure</a:t>
            </a:r>
            <a:r>
              <a:rPr lang="en-US" altLang="x-none" b="1" dirty="0">
                <a:latin typeface="Times New Roman" panose="02020603050405020304" pitchFamily="18" charset="0"/>
                <a:cs typeface="Times New Roman" panose="02020603050405020304" pitchFamily="18" charset="0"/>
              </a:rPr>
              <a:t> of the World Bank Continuation </a:t>
            </a:r>
          </a:p>
          <a:p>
            <a:pPr marL="0" lvl="0" indent="0" algn="just" eaLnBrk="0" fontAlgn="base" hangingPunct="0">
              <a:lnSpc>
                <a:spcPct val="150000"/>
              </a:lnSpc>
              <a:spcBef>
                <a:spcPct val="0"/>
              </a:spcBef>
              <a:spcAft>
                <a:spcPct val="0"/>
              </a:spcAft>
              <a:buFontTx/>
              <a:buChar char="•"/>
            </a:pPr>
            <a:r>
              <a:rPr lang="x-none" altLang="x-none" b="1">
                <a:latin typeface="Times New Roman" panose="02020603050405020304" pitchFamily="18" charset="0"/>
                <a:cs typeface="Times New Roman" panose="02020603050405020304" pitchFamily="18" charset="0"/>
              </a:rPr>
              <a:t>International Development Association (IDA)</a:t>
            </a:r>
            <a:r>
              <a:rPr lang="x-none" altLang="x-none">
                <a:latin typeface="Times New Roman" panose="02020603050405020304" pitchFamily="18" charset="0"/>
                <a:cs typeface="Times New Roman" panose="02020603050405020304" pitchFamily="18" charset="0"/>
              </a:rPr>
              <a:t>: Focuses on offering concessional loans and grants to the world’s poorest countries. </a:t>
            </a:r>
            <a:endParaRPr lang="en-GB" dirty="0"/>
          </a:p>
          <a:p>
            <a:pPr marL="0" lvl="0" indent="0" algn="just" eaLnBrk="0" fontAlgn="base" hangingPunct="0">
              <a:lnSpc>
                <a:spcPct val="150000"/>
              </a:lnSpc>
              <a:spcBef>
                <a:spcPct val="0"/>
              </a:spcBef>
              <a:spcAft>
                <a:spcPct val="0"/>
              </a:spcAft>
              <a:buFontTx/>
              <a:buChar char="•"/>
            </a:pPr>
            <a:endParaRPr lang="x-none" altLang="x-none">
              <a:latin typeface="Times New Roman" panose="02020603050405020304" pitchFamily="18" charset="0"/>
              <a:cs typeface="Times New Roman" panose="02020603050405020304" pitchFamily="18" charset="0"/>
            </a:endParaRPr>
          </a:p>
          <a:p>
            <a:pPr marL="0" lvl="0" indent="0" algn="just" eaLnBrk="0" fontAlgn="base" hangingPunct="0">
              <a:lnSpc>
                <a:spcPct val="150000"/>
              </a:lnSpc>
              <a:spcBef>
                <a:spcPct val="0"/>
              </a:spcBef>
              <a:spcAft>
                <a:spcPct val="0"/>
              </a:spcAft>
              <a:buFontTx/>
              <a:buChar char="•"/>
            </a:pPr>
            <a:r>
              <a:rPr lang="x-none" altLang="x-none" b="1">
                <a:latin typeface="Times New Roman" panose="02020603050405020304" pitchFamily="18" charset="0"/>
                <a:cs typeface="Times New Roman" panose="02020603050405020304" pitchFamily="18" charset="0"/>
              </a:rPr>
              <a:t>International Finance Corporation (IFC)</a:t>
            </a:r>
            <a:r>
              <a:rPr lang="x-none" altLang="x-none">
                <a:latin typeface="Times New Roman" panose="02020603050405020304" pitchFamily="18" charset="0"/>
                <a:cs typeface="Times New Roman" panose="02020603050405020304" pitchFamily="18" charset="0"/>
              </a:rPr>
              <a:t>: Promotes private sector investment in developing countries. </a:t>
            </a:r>
            <a:endParaRPr lang="en-US" altLang="x-none" dirty="0">
              <a:latin typeface="Times New Roman" panose="02020603050405020304" pitchFamily="18" charset="0"/>
              <a:cs typeface="Times New Roman" panose="02020603050405020304" pitchFamily="18" charset="0"/>
            </a:endParaRPr>
          </a:p>
          <a:p>
            <a:pPr marL="0" lvl="0" indent="0" algn="just" eaLnBrk="0" fontAlgn="base" hangingPunct="0">
              <a:lnSpc>
                <a:spcPct val="150000"/>
              </a:lnSpc>
              <a:spcBef>
                <a:spcPct val="0"/>
              </a:spcBef>
              <a:spcAft>
                <a:spcPct val="0"/>
              </a:spcAft>
              <a:buNone/>
            </a:pPr>
            <a:endParaRPr lang="x-none" altLang="x-none">
              <a:latin typeface="Times New Roman" panose="02020603050405020304" pitchFamily="18" charset="0"/>
              <a:cs typeface="Times New Roman" panose="02020603050405020304" pitchFamily="18" charset="0"/>
            </a:endParaRPr>
          </a:p>
          <a:p>
            <a:pPr marL="0" lvl="0" indent="0" algn="just" eaLnBrk="0" fontAlgn="base" hangingPunct="0">
              <a:lnSpc>
                <a:spcPct val="150000"/>
              </a:lnSpc>
              <a:spcBef>
                <a:spcPct val="0"/>
              </a:spcBef>
              <a:spcAft>
                <a:spcPct val="0"/>
              </a:spcAft>
              <a:buFontTx/>
              <a:buChar char="•"/>
            </a:pPr>
            <a:r>
              <a:rPr lang="x-none" altLang="x-none" b="1">
                <a:latin typeface="Times New Roman" panose="02020603050405020304" pitchFamily="18" charset="0"/>
                <a:cs typeface="Times New Roman" panose="02020603050405020304" pitchFamily="18" charset="0"/>
              </a:rPr>
              <a:t>Multilateral Investment Guarantee Agency (MIGA)</a:t>
            </a:r>
            <a:r>
              <a:rPr lang="x-none" altLang="x-none">
                <a:latin typeface="Times New Roman" panose="02020603050405020304" pitchFamily="18" charset="0"/>
                <a:cs typeface="Times New Roman" panose="02020603050405020304" pitchFamily="18" charset="0"/>
              </a:rPr>
              <a:t>: Provides political risk insurance and credit enhancement to encourage foreign investments in developing countries. </a:t>
            </a:r>
            <a:endParaRPr lang="en-US" altLang="x-none" dirty="0">
              <a:latin typeface="Times New Roman" panose="02020603050405020304" pitchFamily="18" charset="0"/>
              <a:cs typeface="Times New Roman" panose="02020603050405020304" pitchFamily="18" charset="0"/>
            </a:endParaRPr>
          </a:p>
          <a:p>
            <a:pPr marL="0" lvl="0" indent="0" algn="just" eaLnBrk="0" fontAlgn="base" hangingPunct="0">
              <a:lnSpc>
                <a:spcPct val="150000"/>
              </a:lnSpc>
              <a:spcBef>
                <a:spcPct val="0"/>
              </a:spcBef>
              <a:spcAft>
                <a:spcPct val="0"/>
              </a:spcAft>
              <a:buNone/>
            </a:pPr>
            <a:endParaRPr lang="x-none" altLang="x-none">
              <a:latin typeface="Times New Roman" panose="02020603050405020304" pitchFamily="18" charset="0"/>
              <a:cs typeface="Times New Roman" panose="02020603050405020304" pitchFamily="18" charset="0"/>
            </a:endParaRPr>
          </a:p>
          <a:p>
            <a:pPr marL="0" lvl="0" indent="0" algn="just" eaLnBrk="0" fontAlgn="base" hangingPunct="0">
              <a:lnSpc>
                <a:spcPct val="150000"/>
              </a:lnSpc>
              <a:spcBef>
                <a:spcPct val="0"/>
              </a:spcBef>
              <a:spcAft>
                <a:spcPct val="0"/>
              </a:spcAft>
              <a:buFontTx/>
              <a:buChar char="•"/>
            </a:pPr>
            <a:r>
              <a:rPr lang="x-none" altLang="x-none" b="1">
                <a:latin typeface="Times New Roman" panose="02020603050405020304" pitchFamily="18" charset="0"/>
                <a:cs typeface="Times New Roman" panose="02020603050405020304" pitchFamily="18" charset="0"/>
              </a:rPr>
              <a:t>International Centre for Settlement of Investment Disputes (ICSID)</a:t>
            </a:r>
            <a:r>
              <a:rPr lang="x-none" altLang="x-none">
                <a:latin typeface="Times New Roman" panose="02020603050405020304" pitchFamily="18" charset="0"/>
                <a:cs typeface="Times New Roman" panose="02020603050405020304" pitchFamily="18" charset="0"/>
              </a:rPr>
              <a:t>: Helps resolve disputes between international investors and governments. </a:t>
            </a:r>
          </a:p>
          <a:p>
            <a:endParaRPr lang="en-GB" dirty="0"/>
          </a:p>
        </p:txBody>
      </p:sp>
    </p:spTree>
    <p:extLst>
      <p:ext uri="{BB962C8B-B14F-4D97-AF65-F5344CB8AC3E}">
        <p14:creationId xmlns:p14="http://schemas.microsoft.com/office/powerpoint/2010/main" val="931184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62500" lnSpcReduction="20000"/>
          </a:bodyPr>
          <a:lstStyle/>
          <a:p>
            <a:pPr marL="0" indent="0" algn="just">
              <a:lnSpc>
                <a:spcPct val="150000"/>
              </a:lnSpc>
              <a:buNone/>
            </a:pPr>
            <a:r>
              <a:rPr lang="en-US" b="1" dirty="0">
                <a:latin typeface="Times New Roman" panose="02020603050405020304" pitchFamily="18" charset="0"/>
                <a:cs typeface="Times New Roman" panose="02020603050405020304" pitchFamily="18" charset="0"/>
              </a:rPr>
              <a:t>Functions of World Bank</a:t>
            </a:r>
          </a:p>
          <a:p>
            <a:pPr algn="just">
              <a:lnSpc>
                <a:spcPct val="150000"/>
              </a:lnSpc>
            </a:pPr>
            <a:r>
              <a:rPr lang="en-US" b="1" dirty="0">
                <a:latin typeface="Times New Roman" panose="02020603050405020304" pitchFamily="18" charset="0"/>
                <a:cs typeface="Times New Roman" panose="02020603050405020304" pitchFamily="18" charset="0"/>
              </a:rPr>
              <a:t>Development Projects</a:t>
            </a:r>
            <a:r>
              <a:rPr lang="en-US" dirty="0">
                <a:latin typeface="Times New Roman" panose="02020603050405020304" pitchFamily="18" charset="0"/>
                <a:cs typeface="Times New Roman" panose="02020603050405020304" pitchFamily="18" charset="0"/>
              </a:rPr>
              <a:t>: The World Bank provides funding for infrastructure, education, health, agriculture, and other development projects in low- and middle-income countries.</a:t>
            </a:r>
          </a:p>
          <a:p>
            <a:pPr marL="0" indent="0" algn="just">
              <a:lnSpc>
                <a:spcPct val="150000"/>
              </a:lnSpc>
              <a:buNone/>
            </a:pPr>
            <a:endParaRPr lang="en-US" dirty="0">
              <a:latin typeface="Times New Roman" panose="02020603050405020304" pitchFamily="18" charset="0"/>
              <a:cs typeface="Times New Roman" panose="02020603050405020304" pitchFamily="18" charset="0"/>
            </a:endParaRPr>
          </a:p>
          <a:p>
            <a:pPr algn="just">
              <a:lnSpc>
                <a:spcPct val="150000"/>
              </a:lnSpc>
            </a:pPr>
            <a:r>
              <a:rPr lang="en-US" b="1" dirty="0">
                <a:latin typeface="Times New Roman" panose="02020603050405020304" pitchFamily="18" charset="0"/>
                <a:cs typeface="Times New Roman" panose="02020603050405020304" pitchFamily="18" charset="0"/>
              </a:rPr>
              <a:t>Poverty Reduction: </a:t>
            </a:r>
            <a:r>
              <a:rPr lang="en-US" dirty="0">
                <a:latin typeface="Times New Roman" panose="02020603050405020304" pitchFamily="18" charset="0"/>
                <a:cs typeface="Times New Roman" panose="02020603050405020304" pitchFamily="18" charset="0"/>
              </a:rPr>
              <a:t>One of its main objectives is poverty alleviation through financing long-term development projects that create jobs, improve public services, and increase economic growth.</a:t>
            </a:r>
          </a:p>
          <a:p>
            <a:pPr marL="0" indent="0" algn="just">
              <a:lnSpc>
                <a:spcPct val="150000"/>
              </a:lnSpc>
              <a:buNone/>
            </a:pPr>
            <a:endParaRPr lang="en-US" dirty="0">
              <a:latin typeface="Times New Roman" panose="02020603050405020304" pitchFamily="18" charset="0"/>
              <a:cs typeface="Times New Roman" panose="02020603050405020304" pitchFamily="18" charset="0"/>
            </a:endParaRPr>
          </a:p>
          <a:p>
            <a:pPr algn="just">
              <a:lnSpc>
                <a:spcPct val="150000"/>
              </a:lnSpc>
            </a:pPr>
            <a:r>
              <a:rPr lang="en-US" b="1" dirty="0">
                <a:latin typeface="Times New Roman" panose="02020603050405020304" pitchFamily="18" charset="0"/>
                <a:cs typeface="Times New Roman" panose="02020603050405020304" pitchFamily="18" charset="0"/>
              </a:rPr>
              <a:t>Policy Advice</a:t>
            </a:r>
            <a:r>
              <a:rPr lang="en-US" dirty="0">
                <a:latin typeface="Times New Roman" panose="02020603050405020304" pitchFamily="18" charset="0"/>
                <a:cs typeface="Times New Roman" panose="02020603050405020304" pitchFamily="18" charset="0"/>
              </a:rPr>
              <a:t>: The World Bank also advises governments on how to reform their economies, improve governance, and create sustainable development policies.</a:t>
            </a:r>
          </a:p>
          <a:p>
            <a:endParaRPr lang="en-GB" dirty="0"/>
          </a:p>
        </p:txBody>
      </p:sp>
    </p:spTree>
    <p:extLst>
      <p:ext uri="{BB962C8B-B14F-4D97-AF65-F5344CB8AC3E}">
        <p14:creationId xmlns:p14="http://schemas.microsoft.com/office/powerpoint/2010/main" val="542665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400800"/>
          </a:xfrm>
        </p:spPr>
        <p:txBody>
          <a:bodyPr>
            <a:noAutofit/>
          </a:bodyPr>
          <a:lstStyle/>
          <a:p>
            <a:pPr marL="0" indent="0" algn="just">
              <a:lnSpc>
                <a:spcPct val="150000"/>
              </a:lnSpc>
              <a:buNone/>
            </a:pPr>
            <a:r>
              <a:rPr lang="en-US" sz="1700" b="1" dirty="0">
                <a:latin typeface="Times New Roman" panose="02020603050405020304" pitchFamily="18" charset="0"/>
                <a:cs typeface="Times New Roman" panose="02020603050405020304" pitchFamily="18" charset="0"/>
              </a:rPr>
              <a:t>The International Monetary Fund (IMF)</a:t>
            </a:r>
          </a:p>
          <a:p>
            <a:pPr algn="just">
              <a:lnSpc>
                <a:spcPct val="150000"/>
              </a:lnSpc>
            </a:pPr>
            <a:r>
              <a:rPr lang="en-US" sz="1700" b="1" dirty="0">
                <a:latin typeface="Times New Roman" panose="02020603050405020304" pitchFamily="18" charset="0"/>
                <a:cs typeface="Times New Roman" panose="02020603050405020304" pitchFamily="18" charset="0"/>
              </a:rPr>
              <a:t>The International Monetary Fund (IMF)</a:t>
            </a:r>
            <a:r>
              <a:rPr lang="en-US" sz="1700" dirty="0">
                <a:latin typeface="Times New Roman" panose="02020603050405020304" pitchFamily="18" charset="0"/>
                <a:cs typeface="Times New Roman" panose="02020603050405020304" pitchFamily="18" charset="0"/>
              </a:rPr>
              <a:t> is another key institution in the international financial system. </a:t>
            </a:r>
          </a:p>
          <a:p>
            <a:pPr algn="just">
              <a:lnSpc>
                <a:spcPct val="150000"/>
              </a:lnSpc>
            </a:pPr>
            <a:r>
              <a:rPr lang="en-US" sz="1700" dirty="0">
                <a:latin typeface="Times New Roman" panose="02020603050405020304" pitchFamily="18" charset="0"/>
                <a:cs typeface="Times New Roman" panose="02020603050405020304" pitchFamily="18" charset="0"/>
              </a:rPr>
              <a:t>The IMF provides financial assistance to member countries facing balance-of-payments problems and aims to prevent financial crises.</a:t>
            </a:r>
          </a:p>
          <a:p>
            <a:pPr marL="0" indent="0" algn="just">
              <a:lnSpc>
                <a:spcPct val="150000"/>
              </a:lnSpc>
              <a:buNone/>
            </a:pPr>
            <a:endParaRPr lang="en-US" sz="1700" dirty="0">
              <a:latin typeface="Times New Roman" panose="02020603050405020304" pitchFamily="18" charset="0"/>
              <a:cs typeface="Times New Roman" panose="02020603050405020304" pitchFamily="18" charset="0"/>
            </a:endParaRPr>
          </a:p>
          <a:p>
            <a:pPr marL="0" lvl="0" indent="0" algn="just" eaLnBrk="0" fontAlgn="base" hangingPunct="0">
              <a:lnSpc>
                <a:spcPct val="150000"/>
              </a:lnSpc>
              <a:spcBef>
                <a:spcPct val="0"/>
              </a:spcBef>
              <a:spcAft>
                <a:spcPct val="0"/>
              </a:spcAft>
              <a:buNone/>
            </a:pPr>
            <a:r>
              <a:rPr lang="x-none" altLang="x-none" sz="1700" b="1">
                <a:latin typeface="Times New Roman" panose="02020603050405020304" pitchFamily="18" charset="0"/>
                <a:cs typeface="Times New Roman" panose="02020603050405020304" pitchFamily="18" charset="0"/>
              </a:rPr>
              <a:t>Functions</a:t>
            </a:r>
            <a:r>
              <a:rPr lang="en-US" altLang="x-none" sz="1700" b="1" dirty="0">
                <a:latin typeface="Times New Roman" panose="02020603050405020304" pitchFamily="18" charset="0"/>
                <a:cs typeface="Times New Roman" panose="02020603050405020304" pitchFamily="18" charset="0"/>
              </a:rPr>
              <a:t> of IMF</a:t>
            </a:r>
            <a:endParaRPr lang="x-none" altLang="x-none" sz="1700">
              <a:latin typeface="Times New Roman" panose="02020603050405020304" pitchFamily="18" charset="0"/>
              <a:cs typeface="Times New Roman" panose="02020603050405020304" pitchFamily="18" charset="0"/>
            </a:endParaRPr>
          </a:p>
          <a:p>
            <a:pPr marL="0" lvl="0" indent="0" algn="just" eaLnBrk="0" fontAlgn="base" hangingPunct="0">
              <a:lnSpc>
                <a:spcPct val="150000"/>
              </a:lnSpc>
              <a:spcBef>
                <a:spcPct val="0"/>
              </a:spcBef>
              <a:spcAft>
                <a:spcPct val="0"/>
              </a:spcAft>
              <a:buFontTx/>
              <a:buChar char="•"/>
            </a:pPr>
            <a:r>
              <a:rPr lang="x-none" altLang="x-none" sz="1700" b="1">
                <a:latin typeface="Times New Roman" panose="02020603050405020304" pitchFamily="18" charset="0"/>
                <a:cs typeface="Times New Roman" panose="02020603050405020304" pitchFamily="18" charset="0"/>
              </a:rPr>
              <a:t>Financial Assistance</a:t>
            </a:r>
            <a:r>
              <a:rPr lang="x-none" altLang="x-none" sz="1700">
                <a:latin typeface="Times New Roman" panose="02020603050405020304" pitchFamily="18" charset="0"/>
                <a:cs typeface="Times New Roman" panose="02020603050405020304" pitchFamily="18" charset="0"/>
              </a:rPr>
              <a:t>: The IMF provides short-term financial support to countries facing economic crises or balance-of-payments problems. </a:t>
            </a:r>
            <a:endParaRPr lang="en-US" altLang="x-none" sz="1700" dirty="0">
              <a:latin typeface="Times New Roman" panose="02020603050405020304" pitchFamily="18" charset="0"/>
              <a:cs typeface="Times New Roman" panose="02020603050405020304" pitchFamily="18" charset="0"/>
            </a:endParaRPr>
          </a:p>
          <a:p>
            <a:pPr marL="0" lvl="0" indent="0" algn="just" eaLnBrk="0" fontAlgn="base" hangingPunct="0">
              <a:lnSpc>
                <a:spcPct val="150000"/>
              </a:lnSpc>
              <a:spcBef>
                <a:spcPct val="0"/>
              </a:spcBef>
              <a:spcAft>
                <a:spcPct val="0"/>
              </a:spcAft>
              <a:buFontTx/>
              <a:buChar char="•"/>
            </a:pPr>
            <a:r>
              <a:rPr lang="x-none" altLang="x-none" sz="1700">
                <a:latin typeface="Times New Roman" panose="02020603050405020304" pitchFamily="18" charset="0"/>
                <a:cs typeface="Times New Roman" panose="02020603050405020304" pitchFamily="18" charset="0"/>
              </a:rPr>
              <a:t>Countries can borrow from the IMF to stabilize their economies, often under specific economic reform programs. </a:t>
            </a:r>
            <a:endParaRPr lang="en-US" altLang="x-none" sz="1700" dirty="0">
              <a:latin typeface="Times New Roman" panose="02020603050405020304" pitchFamily="18" charset="0"/>
              <a:cs typeface="Times New Roman" panose="02020603050405020304" pitchFamily="18" charset="0"/>
            </a:endParaRPr>
          </a:p>
          <a:p>
            <a:pPr marL="0" lvl="0" indent="0" algn="just" eaLnBrk="0" fontAlgn="base" hangingPunct="0">
              <a:lnSpc>
                <a:spcPct val="150000"/>
              </a:lnSpc>
              <a:spcBef>
                <a:spcPct val="0"/>
              </a:spcBef>
              <a:spcAft>
                <a:spcPct val="0"/>
              </a:spcAft>
              <a:buNone/>
            </a:pPr>
            <a:endParaRPr lang="x-none" altLang="x-none" sz="1700">
              <a:latin typeface="Times New Roman" panose="02020603050405020304" pitchFamily="18" charset="0"/>
              <a:cs typeface="Times New Roman" panose="02020603050405020304" pitchFamily="18" charset="0"/>
            </a:endParaRPr>
          </a:p>
          <a:p>
            <a:pPr marL="0" lvl="0" indent="0" algn="just" eaLnBrk="0" fontAlgn="base" hangingPunct="0">
              <a:lnSpc>
                <a:spcPct val="150000"/>
              </a:lnSpc>
              <a:spcBef>
                <a:spcPct val="0"/>
              </a:spcBef>
              <a:spcAft>
                <a:spcPct val="0"/>
              </a:spcAft>
              <a:buFontTx/>
              <a:buChar char="•"/>
            </a:pPr>
            <a:r>
              <a:rPr lang="x-none" altLang="x-none" sz="1700" b="1">
                <a:latin typeface="Times New Roman" panose="02020603050405020304" pitchFamily="18" charset="0"/>
                <a:cs typeface="Times New Roman" panose="02020603050405020304" pitchFamily="18" charset="0"/>
              </a:rPr>
              <a:t>Surveillance</a:t>
            </a:r>
            <a:r>
              <a:rPr lang="x-none" altLang="x-none" sz="1700">
                <a:latin typeface="Times New Roman" panose="02020603050405020304" pitchFamily="18" charset="0"/>
                <a:cs typeface="Times New Roman" panose="02020603050405020304" pitchFamily="18" charset="0"/>
              </a:rPr>
              <a:t>: The IMF monitors the global economy and the economic policies of its member countries. </a:t>
            </a:r>
            <a:endParaRPr lang="en-US" altLang="x-none" sz="1700" dirty="0">
              <a:latin typeface="Times New Roman" panose="02020603050405020304" pitchFamily="18" charset="0"/>
              <a:cs typeface="Times New Roman" panose="02020603050405020304" pitchFamily="18" charset="0"/>
            </a:endParaRPr>
          </a:p>
          <a:p>
            <a:pPr marL="0" lvl="0" indent="0" algn="just" eaLnBrk="0" fontAlgn="base" hangingPunct="0">
              <a:lnSpc>
                <a:spcPct val="150000"/>
              </a:lnSpc>
              <a:spcBef>
                <a:spcPct val="0"/>
              </a:spcBef>
              <a:spcAft>
                <a:spcPct val="0"/>
              </a:spcAft>
              <a:buFontTx/>
              <a:buChar char="•"/>
            </a:pPr>
            <a:r>
              <a:rPr lang="x-none" altLang="x-none" sz="1700">
                <a:latin typeface="Times New Roman" panose="02020603050405020304" pitchFamily="18" charset="0"/>
                <a:cs typeface="Times New Roman" panose="02020603050405020304" pitchFamily="18" charset="0"/>
              </a:rPr>
              <a:t>It provides economic analysis and policy advice to help prevent financial crises and promote economic stability. </a:t>
            </a:r>
          </a:p>
          <a:p>
            <a:pPr algn="just"/>
            <a:endParaRPr lang="en-GB" sz="1700" dirty="0"/>
          </a:p>
        </p:txBody>
      </p:sp>
    </p:spTree>
    <p:extLst>
      <p:ext uri="{BB962C8B-B14F-4D97-AF65-F5344CB8AC3E}">
        <p14:creationId xmlns:p14="http://schemas.microsoft.com/office/powerpoint/2010/main" val="28394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458200" cy="5867400"/>
          </a:xfrm>
        </p:spPr>
        <p:txBody>
          <a:bodyPr>
            <a:noAutofit/>
          </a:bodyPr>
          <a:lstStyle/>
          <a:p>
            <a:pPr>
              <a:lnSpc>
                <a:spcPct val="107000"/>
              </a:lnSpc>
              <a:spcAft>
                <a:spcPts val="800"/>
              </a:spcAft>
            </a:pPr>
            <a:r>
              <a:rPr lang="en-US" sz="2000" b="1" dirty="0">
                <a:latin typeface="Times New Roman" panose="02020603050405020304" pitchFamily="18" charset="0"/>
                <a:cs typeface="Times New Roman" panose="02020603050405020304" pitchFamily="18" charset="0"/>
              </a:rPr>
              <a:t>COURSE CONTENTS</a:t>
            </a:r>
          </a:p>
          <a:p>
            <a:pPr>
              <a:lnSpc>
                <a:spcPct val="107000"/>
              </a:lnSpc>
              <a:spcAft>
                <a:spcPts val="800"/>
              </a:spcAft>
            </a:pPr>
            <a:r>
              <a:rPr lang="x-none" sz="1600" b="1" kern="100">
                <a:effectLst/>
                <a:latin typeface="Times New Roman" panose="02020603050405020304" pitchFamily="18" charset="0"/>
                <a:ea typeface="Calibri" panose="020F0502020204030204" pitchFamily="34" charset="0"/>
                <a:cs typeface="Times New Roman" panose="02020603050405020304" pitchFamily="18" charset="0"/>
              </a:rPr>
              <a:t>Introduction to Globalization</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Understanding Globalization; Global Trade and Investment</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07000"/>
              </a:lnSpc>
              <a:spcAft>
                <a:spcPts val="800"/>
              </a:spcAft>
              <a:buNone/>
            </a:pP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x-none" sz="1600" b="1" kern="100" dirty="0">
                <a:effectLst/>
                <a:latin typeface="Times New Roman" panose="02020603050405020304" pitchFamily="18" charset="0"/>
                <a:ea typeface="Calibri" panose="020F0502020204030204" pitchFamily="34" charset="0"/>
                <a:cs typeface="Times New Roman" panose="02020603050405020304" pitchFamily="18" charset="0"/>
              </a:rPr>
              <a:t>International </a:t>
            </a:r>
            <a:r>
              <a:rPr lang="x-none" sz="1600" b="1" kern="100">
                <a:effectLst/>
                <a:latin typeface="Times New Roman" panose="02020603050405020304" pitchFamily="18" charset="0"/>
                <a:ea typeface="Calibri" panose="020F0502020204030204" pitchFamily="34" charset="0"/>
                <a:cs typeface="Times New Roman" panose="02020603050405020304" pitchFamily="18" charset="0"/>
              </a:rPr>
              <a:t>Financial Environment</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Foreign Exchange Markets; International Financial Institutions.</a:t>
            </a:r>
          </a:p>
          <a:p>
            <a:pPr marL="0" indent="0">
              <a:lnSpc>
                <a:spcPct val="107000"/>
              </a:lnSpc>
              <a:spcAft>
                <a:spcPts val="800"/>
              </a:spcAft>
              <a:buNone/>
            </a:pP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x-none" sz="1600" b="1" kern="100" dirty="0">
                <a:effectLst/>
                <a:latin typeface="Times New Roman" panose="02020603050405020304" pitchFamily="18" charset="0"/>
                <a:ea typeface="Calibri" panose="020F0502020204030204" pitchFamily="34" charset="0"/>
                <a:cs typeface="Times New Roman" panose="02020603050405020304" pitchFamily="18" charset="0"/>
              </a:rPr>
              <a:t>Cultural and </a:t>
            </a:r>
            <a:r>
              <a:rPr lang="x-none" sz="1600" b="1" kern="100">
                <a:effectLst/>
                <a:latin typeface="Times New Roman" panose="02020603050405020304" pitchFamily="18" charset="0"/>
                <a:ea typeface="Calibri" panose="020F0502020204030204" pitchFamily="34" charset="0"/>
                <a:cs typeface="Times New Roman" panose="02020603050405020304" pitchFamily="18" charset="0"/>
              </a:rPr>
              <a:t>Legal Considerations</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Cultural Differences; Legal and Regulatory Framework.</a:t>
            </a:r>
          </a:p>
          <a:p>
            <a:pPr marL="0" indent="0">
              <a:lnSpc>
                <a:spcPct val="107000"/>
              </a:lnSpc>
              <a:spcAft>
                <a:spcPts val="800"/>
              </a:spcAft>
              <a:buNone/>
            </a:pP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x-none" sz="1600" b="1" kern="100" dirty="0">
                <a:effectLst/>
                <a:latin typeface="Times New Roman" panose="02020603050405020304" pitchFamily="18" charset="0"/>
                <a:ea typeface="Calibri" panose="020F0502020204030204" pitchFamily="34" charset="0"/>
                <a:cs typeface="Times New Roman" panose="02020603050405020304" pitchFamily="18" charset="0"/>
              </a:rPr>
              <a:t>Market Analysis </a:t>
            </a:r>
            <a:r>
              <a:rPr lang="x-none" sz="1600" b="1" kern="100">
                <a:effectLst/>
                <a:latin typeface="Times New Roman" panose="02020603050405020304" pitchFamily="18" charset="0"/>
                <a:ea typeface="Calibri" panose="020F0502020204030204" pitchFamily="34" charset="0"/>
                <a:cs typeface="Times New Roman" panose="02020603050405020304" pitchFamily="18" charset="0"/>
              </a:rPr>
              <a:t>and Strategy</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Market Research; Strategic Decision Making</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600" b="1" dirty="0">
                <a:latin typeface="Times New Roman" panose="02020603050405020304" pitchFamily="18" charset="0"/>
                <a:ea typeface="Calibri" panose="020F0502020204030204" pitchFamily="34" charset="0"/>
                <a:cs typeface="Times New Roman" panose="02020603050405020304" pitchFamily="18" charset="0"/>
              </a:rPr>
              <a:t>Global Business Environment Analysis: </a:t>
            </a:r>
            <a:r>
              <a:rPr lang="en-US" sz="1600" dirty="0">
                <a:latin typeface="Times New Roman" panose="02020603050405020304" pitchFamily="18" charset="0"/>
                <a:ea typeface="Calibri" panose="020F0502020204030204" pitchFamily="34" charset="0"/>
                <a:cs typeface="Times New Roman" panose="02020603050405020304" pitchFamily="18" charset="0"/>
              </a:rPr>
              <a:t>PESTEL Analysis; SWOT Analysis.</a:t>
            </a:r>
          </a:p>
          <a:p>
            <a:pPr marL="0" indent="0" algn="just">
              <a:buNone/>
            </a:pP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x-none" sz="1600" b="1">
                <a:effectLst/>
                <a:latin typeface="Times New Roman" panose="02020603050405020304" pitchFamily="18" charset="0"/>
                <a:ea typeface="Calibri" panose="020F0502020204030204" pitchFamily="34" charset="0"/>
                <a:cs typeface="Times New Roman" panose="02020603050405020304" pitchFamily="18" charset="0"/>
              </a:rPr>
              <a:t>Continuous Improvement</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Feedback Mechanisms; Continuous Learning.</a:t>
            </a:r>
          </a:p>
          <a:p>
            <a:pPr marL="0" indent="0" algn="just">
              <a:buNone/>
            </a:pP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x-none" sz="1600" b="1" kern="100" dirty="0">
                <a:effectLst/>
                <a:latin typeface="Times New Roman" panose="02020603050405020304" pitchFamily="18" charset="0"/>
                <a:ea typeface="Calibri" panose="020F0502020204030204" pitchFamily="34" charset="0"/>
                <a:cs typeface="Times New Roman" panose="02020603050405020304" pitchFamily="18" charset="0"/>
              </a:rPr>
              <a:t>Case Studies and </a:t>
            </a:r>
            <a:r>
              <a:rPr lang="x-none" sz="1600" b="1" kern="100">
                <a:effectLst/>
                <a:latin typeface="Times New Roman" panose="02020603050405020304" pitchFamily="18" charset="0"/>
                <a:ea typeface="Calibri" panose="020F0502020204030204" pitchFamily="34" charset="0"/>
                <a:cs typeface="Times New Roman" panose="02020603050405020304" pitchFamily="18" charset="0"/>
              </a:rPr>
              <a:t>Practical Application</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Real World Scenarios; Hands on Exercises.</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305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marL="0" indent="0" algn="just">
              <a:lnSpc>
                <a:spcPct val="150000"/>
              </a:lnSpc>
              <a:buNone/>
            </a:pPr>
            <a:r>
              <a:rPr lang="en-US" sz="1800" b="1" dirty="0">
                <a:latin typeface="Times New Roman" panose="02020603050405020304" pitchFamily="18" charset="0"/>
                <a:cs typeface="Times New Roman" panose="02020603050405020304" pitchFamily="18" charset="0"/>
              </a:rPr>
              <a:t>Structure and Governance of IMF</a:t>
            </a:r>
          </a:p>
          <a:p>
            <a:pPr algn="just">
              <a:lnSpc>
                <a:spcPct val="150000"/>
              </a:lnSpc>
            </a:pPr>
            <a:r>
              <a:rPr lang="en-US" sz="1800" dirty="0">
                <a:latin typeface="Times New Roman" panose="02020603050405020304" pitchFamily="18" charset="0"/>
                <a:cs typeface="Times New Roman" panose="02020603050405020304" pitchFamily="18" charset="0"/>
              </a:rPr>
              <a:t>The IMF has 190 member countries. Each country’s voting power is based on its financial contribution, known as a quota. </a:t>
            </a:r>
          </a:p>
          <a:p>
            <a:pPr algn="just">
              <a:lnSpc>
                <a:spcPct val="150000"/>
              </a:lnSpc>
            </a:pPr>
            <a:r>
              <a:rPr lang="en-US" sz="1800" dirty="0">
                <a:latin typeface="Times New Roman" panose="02020603050405020304" pitchFamily="18" charset="0"/>
                <a:cs typeface="Times New Roman" panose="02020603050405020304" pitchFamily="18" charset="0"/>
              </a:rPr>
              <a:t>The larger a country’s economy, the greater its voting share in the IMF.</a:t>
            </a:r>
          </a:p>
          <a:p>
            <a:pPr marL="0" indent="0" algn="just">
              <a:lnSpc>
                <a:spcPct val="150000"/>
              </a:lnSpc>
              <a:buNone/>
            </a:pPr>
            <a:r>
              <a:rPr lang="en-US" sz="1800" b="1" dirty="0">
                <a:latin typeface="Times New Roman" panose="02020603050405020304" pitchFamily="18" charset="0"/>
                <a:cs typeface="Times New Roman" panose="02020603050405020304" pitchFamily="18" charset="0"/>
              </a:rPr>
              <a:t>Key Activities</a:t>
            </a:r>
          </a:p>
          <a:p>
            <a:pPr algn="just">
              <a:lnSpc>
                <a:spcPct val="150000"/>
              </a:lnSpc>
            </a:pPr>
            <a:r>
              <a:rPr lang="en-US" sz="1800" b="1" dirty="0">
                <a:latin typeface="Times New Roman" panose="02020603050405020304" pitchFamily="18" charset="0"/>
                <a:cs typeface="Times New Roman" panose="02020603050405020304" pitchFamily="18" charset="0"/>
              </a:rPr>
              <a:t>Lending Programs: </a:t>
            </a:r>
            <a:r>
              <a:rPr lang="en-US" sz="1800" dirty="0">
                <a:latin typeface="Times New Roman" panose="02020603050405020304" pitchFamily="18" charset="0"/>
                <a:cs typeface="Times New Roman" panose="02020603050405020304" pitchFamily="18" charset="0"/>
              </a:rPr>
              <a:t>The IMF provides lending programs like the Stand-By Arrangements (SBA) and Extended Fund Facility (EFF) to countries in need of financial help. </a:t>
            </a:r>
          </a:p>
          <a:p>
            <a:pPr algn="just">
              <a:lnSpc>
                <a:spcPct val="150000"/>
              </a:lnSpc>
            </a:pPr>
            <a:r>
              <a:rPr lang="en-US" sz="1800" dirty="0">
                <a:latin typeface="Times New Roman" panose="02020603050405020304" pitchFamily="18" charset="0"/>
                <a:cs typeface="Times New Roman" panose="02020603050405020304" pitchFamily="18" charset="0"/>
              </a:rPr>
              <a:t>These loans are often linked to economic policy adjustments to ensure the country's economic recovery.</a:t>
            </a:r>
          </a:p>
          <a:p>
            <a:pPr algn="just">
              <a:lnSpc>
                <a:spcPct val="150000"/>
              </a:lnSpc>
            </a:pPr>
            <a:r>
              <a:rPr lang="en-US" sz="1800" b="1" dirty="0">
                <a:latin typeface="Times New Roman" panose="02020603050405020304" pitchFamily="18" charset="0"/>
                <a:cs typeface="Times New Roman" panose="02020603050405020304" pitchFamily="18" charset="0"/>
              </a:rPr>
              <a:t>Economic Surveillance: </a:t>
            </a:r>
            <a:r>
              <a:rPr lang="en-US" sz="1800" dirty="0">
                <a:latin typeface="Times New Roman" panose="02020603050405020304" pitchFamily="18" charset="0"/>
                <a:cs typeface="Times New Roman" panose="02020603050405020304" pitchFamily="18" charset="0"/>
              </a:rPr>
              <a:t>The IMF regularly publishes reports such as the World Economic Outlook (WEO) to assess global economic trends and provide recommendations to member states.</a:t>
            </a:r>
            <a:endParaRPr lang="x-none" sz="1800">
              <a:latin typeface="Times New Roman" panose="02020603050405020304" pitchFamily="18" charset="0"/>
              <a:cs typeface="Times New Roman" panose="02020603050405020304" pitchFamily="18" charset="0"/>
            </a:endParaRPr>
          </a:p>
          <a:p>
            <a:endParaRPr lang="en-GB" sz="1800" dirty="0"/>
          </a:p>
        </p:txBody>
      </p:sp>
    </p:spTree>
    <p:extLst>
      <p:ext uri="{BB962C8B-B14F-4D97-AF65-F5344CB8AC3E}">
        <p14:creationId xmlns:p14="http://schemas.microsoft.com/office/powerpoint/2010/main" val="2446859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019800"/>
          </a:xfrm>
        </p:spPr>
        <p:txBody>
          <a:bodyPr>
            <a:noAutofit/>
          </a:bodyPr>
          <a:lstStyle/>
          <a:p>
            <a:pPr marL="0" indent="0" algn="ctr">
              <a:lnSpc>
                <a:spcPct val="160000"/>
              </a:lnSpc>
              <a:buNone/>
            </a:pPr>
            <a:r>
              <a:rPr lang="en-US" sz="2400" b="1" dirty="0">
                <a:latin typeface="Times New Roman" panose="02020603050405020304" pitchFamily="18" charset="0"/>
                <a:cs typeface="Times New Roman" panose="02020603050405020304" pitchFamily="18" charset="0"/>
              </a:rPr>
              <a:t>CULTURAL AND LEGAL CONSIDERATIONS </a:t>
            </a:r>
          </a:p>
          <a:p>
            <a:pPr marL="0" indent="0" algn="just">
              <a:lnSpc>
                <a:spcPct val="160000"/>
              </a:lnSpc>
              <a:buNone/>
            </a:pPr>
            <a:r>
              <a:rPr lang="en-US" sz="1700" b="1" dirty="0">
                <a:latin typeface="Times New Roman" panose="02020603050405020304" pitchFamily="18" charset="0"/>
                <a:cs typeface="Times New Roman" panose="02020603050405020304" pitchFamily="18" charset="0"/>
              </a:rPr>
              <a:t>Cultural Differences</a:t>
            </a:r>
          </a:p>
          <a:p>
            <a:pPr marL="0" indent="0" algn="just">
              <a:lnSpc>
                <a:spcPct val="160000"/>
              </a:lnSpc>
              <a:buNone/>
            </a:pPr>
            <a:r>
              <a:rPr lang="en-US" sz="1700" b="1" dirty="0">
                <a:latin typeface="Times New Roman" panose="02020603050405020304" pitchFamily="18" charset="0"/>
                <a:cs typeface="Times New Roman" panose="02020603050405020304" pitchFamily="18" charset="0"/>
              </a:rPr>
              <a:t>How Cultural Factors Affect Global Business Operations?</a:t>
            </a:r>
          </a:p>
          <a:p>
            <a:pPr algn="just">
              <a:lnSpc>
                <a:spcPct val="160000"/>
              </a:lnSpc>
            </a:pPr>
            <a:r>
              <a:rPr lang="en-US" sz="1700" dirty="0">
                <a:latin typeface="Times New Roman" panose="02020603050405020304" pitchFamily="18" charset="0"/>
                <a:cs typeface="Times New Roman" panose="02020603050405020304" pitchFamily="18" charset="0"/>
              </a:rPr>
              <a:t>Cultural differences can significantly influence business operations, strategies, and outcomes. The way people think, behave, and interact can vary widely across different regions and countries. </a:t>
            </a:r>
          </a:p>
          <a:p>
            <a:pPr marL="0" indent="0" algn="just">
              <a:lnSpc>
                <a:spcPct val="160000"/>
              </a:lnSpc>
              <a:buNone/>
            </a:pPr>
            <a:r>
              <a:rPr lang="en-US" sz="1700" b="1" dirty="0">
                <a:latin typeface="Times New Roman" panose="02020603050405020304" pitchFamily="18" charset="0"/>
                <a:cs typeface="Times New Roman" panose="02020603050405020304" pitchFamily="18" charset="0"/>
              </a:rPr>
              <a:t>Communication Styles</a:t>
            </a:r>
            <a:r>
              <a:rPr lang="en-US" sz="1700" dirty="0">
                <a:latin typeface="Times New Roman" panose="02020603050405020304" pitchFamily="18" charset="0"/>
                <a:cs typeface="Times New Roman" panose="02020603050405020304" pitchFamily="18" charset="0"/>
              </a:rPr>
              <a:t>:</a:t>
            </a:r>
          </a:p>
          <a:p>
            <a:pPr algn="just">
              <a:lnSpc>
                <a:spcPct val="160000"/>
              </a:lnSpc>
            </a:pPr>
            <a:r>
              <a:rPr lang="en-US" sz="1700" b="1" dirty="0">
                <a:latin typeface="Times New Roman" panose="02020603050405020304" pitchFamily="18" charset="0"/>
                <a:cs typeface="Times New Roman" panose="02020603050405020304" pitchFamily="18" charset="0"/>
              </a:rPr>
              <a:t>High-context vs. Low-context Cultures: </a:t>
            </a:r>
            <a:r>
              <a:rPr lang="en-US" sz="1700" dirty="0">
                <a:latin typeface="Times New Roman" panose="02020603050405020304" pitchFamily="18" charset="0"/>
                <a:cs typeface="Times New Roman" panose="02020603050405020304" pitchFamily="18" charset="0"/>
              </a:rPr>
              <a:t>In high-context cultures (e.g., Japan, China), communication is often indirect, and people rely on non-verbal cues, relationships, and shared experiences to convey meaning. In low-context cultures (e.g., the U.S., Germany), communication is more direct and explicit.</a:t>
            </a:r>
          </a:p>
          <a:p>
            <a:pPr algn="just">
              <a:lnSpc>
                <a:spcPct val="160000"/>
              </a:lnSpc>
            </a:pPr>
            <a:r>
              <a:rPr lang="en-US" sz="1700" b="1" dirty="0">
                <a:latin typeface="Times New Roman" panose="02020603050405020304" pitchFamily="18" charset="0"/>
                <a:cs typeface="Times New Roman" panose="02020603050405020304" pitchFamily="18" charset="0"/>
              </a:rPr>
              <a:t>Verbal and Non-verbal Communication</a:t>
            </a:r>
            <a:r>
              <a:rPr lang="en-US" sz="1700" dirty="0">
                <a:latin typeface="Times New Roman" panose="02020603050405020304" pitchFamily="18" charset="0"/>
                <a:cs typeface="Times New Roman" panose="02020603050405020304" pitchFamily="18" charset="0"/>
              </a:rPr>
              <a:t>: In some cultures, non-verbal communication (e.g., body language, gestures) plays a significant role in conveying messages.</a:t>
            </a:r>
            <a:endParaRPr lang="en-GB" sz="1700" dirty="0"/>
          </a:p>
        </p:txBody>
      </p:sp>
    </p:spTree>
    <p:extLst>
      <p:ext uri="{BB962C8B-B14F-4D97-AF65-F5344CB8AC3E}">
        <p14:creationId xmlns:p14="http://schemas.microsoft.com/office/powerpoint/2010/main" val="2364449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6A7EA9-1F02-3961-448A-FB42F7283421}"/>
              </a:ext>
            </a:extLst>
          </p:cNvPr>
          <p:cNvPicPr>
            <a:picLocks noChangeAspect="1"/>
          </p:cNvPicPr>
          <p:nvPr/>
        </p:nvPicPr>
        <p:blipFill>
          <a:blip r:embed="rId2"/>
          <a:srcRect l="31768" r="23721" b="-2"/>
          <a:stretch>
            <a:fillRect/>
          </a:stretch>
        </p:blipFill>
        <p:spPr>
          <a:xfrm>
            <a:off x="1" y="461662"/>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31D43D2D-0D71-F362-78BF-502EBDC58B11}"/>
              </a:ext>
            </a:extLst>
          </p:cNvPr>
          <p:cNvSpPr>
            <a:spLocks noGrp="1"/>
          </p:cNvSpPr>
          <p:nvPr>
            <p:ph idx="1"/>
          </p:nvPr>
        </p:nvSpPr>
        <p:spPr>
          <a:xfrm>
            <a:off x="4813300" y="299858"/>
            <a:ext cx="3968747" cy="6067603"/>
          </a:xfrm>
        </p:spPr>
        <p:txBody>
          <a:bodyPr vert="horz" lIns="91440" tIns="45720" rIns="91440" bIns="45720" rtlCol="0" anchor="t">
            <a:noAutofit/>
          </a:bodyPr>
          <a:lstStyle/>
          <a:p>
            <a:pPr marL="0" indent="0">
              <a:lnSpc>
                <a:spcPct val="90000"/>
              </a:lnSpc>
              <a:buNone/>
            </a:pPr>
            <a:r>
              <a:rPr lang="en-US" sz="1800" b="1" dirty="0">
                <a:latin typeface="Times New Roman"/>
                <a:cs typeface="Times New Roman"/>
              </a:rPr>
              <a:t>Decision-Making and Leadership Styles</a:t>
            </a:r>
          </a:p>
          <a:p>
            <a:pPr>
              <a:lnSpc>
                <a:spcPct val="90000"/>
              </a:lnSpc>
            </a:pPr>
            <a:r>
              <a:rPr lang="en-US" sz="1800" b="1" dirty="0">
                <a:latin typeface="Times New Roman"/>
                <a:cs typeface="Times New Roman"/>
              </a:rPr>
              <a:t>Collectivism vs. Individualism</a:t>
            </a:r>
            <a:r>
              <a:rPr lang="en-US" sz="1800" dirty="0">
                <a:latin typeface="Times New Roman"/>
                <a:cs typeface="Times New Roman"/>
              </a:rPr>
              <a:t>: In collectivist cultures (e.g., many Asian cultures), decisions are often made in group settings with consensus-building, and the group's interests are prioritized over individual desires. </a:t>
            </a:r>
          </a:p>
          <a:p>
            <a:pPr marL="0" indent="0">
              <a:lnSpc>
                <a:spcPct val="90000"/>
              </a:lnSpc>
              <a:buNone/>
            </a:pPr>
            <a:endParaRPr lang="en-US" sz="1800" dirty="0">
              <a:latin typeface="Times New Roman" panose="02020603050405020304" pitchFamily="18" charset="0"/>
              <a:cs typeface="Times New Roman" panose="02020603050405020304" pitchFamily="18" charset="0"/>
            </a:endParaRPr>
          </a:p>
          <a:p>
            <a:pPr>
              <a:lnSpc>
                <a:spcPct val="90000"/>
              </a:lnSpc>
            </a:pPr>
            <a:r>
              <a:rPr lang="en-US" sz="1800" b="1" dirty="0">
                <a:latin typeface="Times New Roman"/>
                <a:cs typeface="Times New Roman"/>
              </a:rPr>
              <a:t>Hierarchy and Power Distance: </a:t>
            </a:r>
            <a:r>
              <a:rPr lang="en-US" sz="1800" dirty="0">
                <a:latin typeface="Times New Roman"/>
                <a:cs typeface="Times New Roman"/>
              </a:rPr>
              <a:t>Cultures with high power distance (e.g., many Middle Eastern and Asian countries) tend to have strict hierarchies in business relationships. </a:t>
            </a:r>
          </a:p>
          <a:p>
            <a:pPr>
              <a:lnSpc>
                <a:spcPct val="90000"/>
              </a:lnSpc>
            </a:pPr>
            <a:r>
              <a:rPr lang="en-US" sz="1800" dirty="0">
                <a:latin typeface="Times New Roman"/>
                <a:cs typeface="Times New Roman"/>
              </a:rPr>
              <a:t>Employees may be less likely to question authority or challenge decisions. </a:t>
            </a:r>
          </a:p>
          <a:p>
            <a:pPr>
              <a:lnSpc>
                <a:spcPct val="90000"/>
              </a:lnSpc>
            </a:pPr>
            <a:r>
              <a:rPr lang="en-US" sz="1800" dirty="0">
                <a:latin typeface="Times New Roman"/>
                <a:cs typeface="Times New Roman"/>
              </a:rPr>
              <a:t>In low power distance cultures (e.g., Scandinavian countries such as Denmark, Norway, Sweden </a:t>
            </a:r>
            <a:r>
              <a:rPr lang="en-US" sz="1800" err="1">
                <a:latin typeface="Times New Roman"/>
                <a:cs typeface="Times New Roman"/>
              </a:rPr>
              <a:t>etc</a:t>
            </a:r>
            <a:r>
              <a:rPr lang="en-US" sz="1800" dirty="0">
                <a:latin typeface="Times New Roman"/>
                <a:cs typeface="Times New Roman"/>
              </a:rPr>
              <a:t>), organizations tend to have a flatter structure, with more open communication and equality between employees and managers.</a:t>
            </a:r>
          </a:p>
        </p:txBody>
      </p:sp>
    </p:spTree>
    <p:extLst>
      <p:ext uri="{BB962C8B-B14F-4D97-AF65-F5344CB8AC3E}">
        <p14:creationId xmlns:p14="http://schemas.microsoft.com/office/powerpoint/2010/main" val="2823925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305800" cy="5135563"/>
          </a:xfrm>
        </p:spPr>
        <p:txBody>
          <a:bodyPr>
            <a:normAutofit fontScale="70000" lnSpcReduction="20000"/>
          </a:bodyPr>
          <a:lstStyle/>
          <a:p>
            <a:pPr algn="just">
              <a:lnSpc>
                <a:spcPct val="160000"/>
              </a:lnSpc>
            </a:pPr>
            <a:r>
              <a:rPr lang="en-US" b="1" dirty="0">
                <a:latin typeface="Times New Roman" panose="02020603050405020304" pitchFamily="18" charset="0"/>
                <a:cs typeface="Times New Roman" panose="02020603050405020304" pitchFamily="18" charset="0"/>
              </a:rPr>
              <a:t>Managing Cultural Differences in Global Business</a:t>
            </a:r>
          </a:p>
          <a:p>
            <a:pPr algn="just">
              <a:lnSpc>
                <a:spcPct val="160000"/>
              </a:lnSpc>
            </a:pPr>
            <a:r>
              <a:rPr lang="en-US" b="1" dirty="0">
                <a:latin typeface="Times New Roman" panose="02020603050405020304" pitchFamily="18" charset="0"/>
                <a:cs typeface="Times New Roman" panose="02020603050405020304" pitchFamily="18" charset="0"/>
              </a:rPr>
              <a:t>Cross-cultural Training</a:t>
            </a:r>
            <a:r>
              <a:rPr lang="en-US" dirty="0">
                <a:latin typeface="Times New Roman" panose="02020603050405020304" pitchFamily="18" charset="0"/>
                <a:cs typeface="Times New Roman" panose="02020603050405020304" pitchFamily="18" charset="0"/>
              </a:rPr>
              <a:t>: Providing employees with training on cultural norms, etiquette, and communication styles can help reduce misunderstandings and improve relationships.</a:t>
            </a:r>
          </a:p>
          <a:p>
            <a:pPr marL="0" indent="0" algn="just">
              <a:lnSpc>
                <a:spcPct val="160000"/>
              </a:lnSpc>
              <a:buNone/>
            </a:pPr>
            <a:endParaRPr lang="en-US" dirty="0">
              <a:latin typeface="Times New Roman" panose="02020603050405020304" pitchFamily="18" charset="0"/>
              <a:cs typeface="Times New Roman" panose="02020603050405020304" pitchFamily="18" charset="0"/>
            </a:endParaRPr>
          </a:p>
          <a:p>
            <a:pPr algn="just">
              <a:lnSpc>
                <a:spcPct val="160000"/>
              </a:lnSpc>
            </a:pPr>
            <a:r>
              <a:rPr lang="en-US" b="1" dirty="0">
                <a:latin typeface="Times New Roman" panose="02020603050405020304" pitchFamily="18" charset="0"/>
                <a:cs typeface="Times New Roman" panose="02020603050405020304" pitchFamily="18" charset="0"/>
              </a:rPr>
              <a:t>Localization:</a:t>
            </a:r>
            <a:r>
              <a:rPr lang="en-US" dirty="0">
                <a:latin typeface="Times New Roman" panose="02020603050405020304" pitchFamily="18" charset="0"/>
                <a:cs typeface="Times New Roman" panose="02020603050405020304" pitchFamily="18" charset="0"/>
              </a:rPr>
              <a:t> Adapting products, marketing, and communication strategies to fit local cultural preferences is crucial. </a:t>
            </a:r>
          </a:p>
          <a:p>
            <a:pPr algn="just">
              <a:lnSpc>
                <a:spcPct val="160000"/>
              </a:lnSpc>
            </a:pPr>
            <a:r>
              <a:rPr lang="en-US" dirty="0">
                <a:latin typeface="Times New Roman" panose="02020603050405020304" pitchFamily="18" charset="0"/>
                <a:cs typeface="Times New Roman" panose="02020603050405020304" pitchFamily="18" charset="0"/>
              </a:rPr>
              <a:t>This may involve translating advertising materials, modifying product offerings, or adjusting business hours.</a:t>
            </a:r>
          </a:p>
          <a:p>
            <a:pPr algn="just">
              <a:lnSpc>
                <a:spcPct val="160000"/>
              </a:lnSpc>
            </a:pPr>
            <a:endParaRPr lang="en-US" dirty="0">
              <a:latin typeface="Times New Roman" panose="02020603050405020304" pitchFamily="18" charset="0"/>
              <a:cs typeface="Times New Roman" panose="02020603050405020304" pitchFamily="18" charset="0"/>
            </a:endParaRPr>
          </a:p>
          <a:p>
            <a:pPr algn="just"/>
            <a:endParaRPr lang="en-GB" dirty="0"/>
          </a:p>
        </p:txBody>
      </p:sp>
    </p:spTree>
    <p:extLst>
      <p:ext uri="{BB962C8B-B14F-4D97-AF65-F5344CB8AC3E}">
        <p14:creationId xmlns:p14="http://schemas.microsoft.com/office/powerpoint/2010/main" val="3334706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52775" y="731872"/>
            <a:ext cx="3719225" cy="5484904"/>
          </a:xfrm>
        </p:spPr>
        <p:txBody>
          <a:bodyPr vert="horz" lIns="91440" tIns="45720" rIns="91440" bIns="45720" rtlCol="0" anchor="t">
            <a:noAutofit/>
          </a:bodyPr>
          <a:lstStyle/>
          <a:p>
            <a:pPr marL="0" indent="0">
              <a:lnSpc>
                <a:spcPct val="90000"/>
              </a:lnSpc>
              <a:buNone/>
            </a:pPr>
            <a:r>
              <a:rPr lang="en-US" sz="1800" b="1" dirty="0">
                <a:latin typeface="Times New Roman"/>
                <a:cs typeface="Times New Roman"/>
              </a:rPr>
              <a:t>Legal and Regulatory Environment</a:t>
            </a:r>
          </a:p>
          <a:p>
            <a:pPr>
              <a:lnSpc>
                <a:spcPct val="90000"/>
              </a:lnSpc>
            </a:pPr>
            <a:r>
              <a:rPr lang="en-US" sz="1800" b="1" dirty="0">
                <a:latin typeface="Times New Roman"/>
                <a:cs typeface="Times New Roman"/>
              </a:rPr>
              <a:t>Understanding International Laws and Regulations</a:t>
            </a:r>
            <a:br>
              <a:rPr lang="en-US" sz="1800" b="1" dirty="0">
                <a:latin typeface="Times New Roman" panose="02020603050405020304" pitchFamily="18" charset="0"/>
                <a:cs typeface="Times New Roman" panose="02020603050405020304" pitchFamily="18" charset="0"/>
              </a:rPr>
            </a:br>
            <a:r>
              <a:rPr lang="en-US" sz="1800" dirty="0">
                <a:latin typeface="Times New Roman"/>
                <a:cs typeface="Times New Roman"/>
              </a:rPr>
              <a:t>The legal and regulatory environment is a complex web of laws, treaties, a Regulations and international agreements that govern global business operations. </a:t>
            </a:r>
          </a:p>
          <a:p>
            <a:pPr marL="0" indent="0">
              <a:lnSpc>
                <a:spcPct val="90000"/>
              </a:lnSpc>
              <a:buNone/>
            </a:pPr>
            <a:endParaRPr lang="en-US" sz="1800" dirty="0">
              <a:latin typeface="Times New Roman" panose="02020603050405020304" pitchFamily="18" charset="0"/>
              <a:cs typeface="Times New Roman" panose="02020603050405020304" pitchFamily="18" charset="0"/>
            </a:endParaRPr>
          </a:p>
          <a:p>
            <a:pPr marL="0" indent="0">
              <a:lnSpc>
                <a:spcPct val="90000"/>
              </a:lnSpc>
              <a:buNone/>
            </a:pPr>
            <a:r>
              <a:rPr lang="en-US" sz="1800" b="1" dirty="0">
                <a:latin typeface="Times New Roman"/>
                <a:cs typeface="Times New Roman"/>
              </a:rPr>
              <a:t>Key Areas of Legal and Regulatory Considerations in International Business </a:t>
            </a:r>
          </a:p>
          <a:p>
            <a:pPr>
              <a:lnSpc>
                <a:spcPct val="90000"/>
              </a:lnSpc>
            </a:pPr>
            <a:r>
              <a:rPr lang="en-US" sz="1800" dirty="0">
                <a:latin typeface="Times New Roman"/>
                <a:cs typeface="Times New Roman"/>
              </a:rPr>
              <a:t>International Trade Laws</a:t>
            </a:r>
          </a:p>
          <a:p>
            <a:pPr>
              <a:lnSpc>
                <a:spcPct val="90000"/>
              </a:lnSpc>
            </a:pPr>
            <a:r>
              <a:rPr lang="en-US" sz="1800" dirty="0">
                <a:latin typeface="Times New Roman"/>
                <a:cs typeface="Times New Roman"/>
              </a:rPr>
              <a:t>Intellectual Property (IP) Laws</a:t>
            </a:r>
          </a:p>
          <a:p>
            <a:pPr>
              <a:lnSpc>
                <a:spcPct val="90000"/>
              </a:lnSpc>
            </a:pPr>
            <a:r>
              <a:rPr lang="en-US" sz="1800" dirty="0">
                <a:latin typeface="Times New Roman"/>
                <a:cs typeface="Times New Roman"/>
              </a:rPr>
              <a:t>Antitrust and Competition Laws:</a:t>
            </a:r>
          </a:p>
          <a:p>
            <a:pPr>
              <a:lnSpc>
                <a:spcPct val="90000"/>
              </a:lnSpc>
            </a:pPr>
            <a:r>
              <a:rPr lang="en-US" sz="1800" dirty="0">
                <a:latin typeface="Times New Roman"/>
                <a:cs typeface="Times New Roman"/>
              </a:rPr>
              <a:t>Labor Laws and Employment Regulations</a:t>
            </a:r>
          </a:p>
          <a:p>
            <a:pPr>
              <a:lnSpc>
                <a:spcPct val="90000"/>
              </a:lnSpc>
            </a:pPr>
            <a:r>
              <a:rPr lang="en-US" sz="1800" dirty="0">
                <a:latin typeface="Times New Roman"/>
                <a:cs typeface="Times New Roman"/>
              </a:rPr>
              <a:t>Environmental Regulations</a:t>
            </a:r>
          </a:p>
          <a:p>
            <a:pPr>
              <a:lnSpc>
                <a:spcPct val="90000"/>
              </a:lnSpc>
            </a:pPr>
            <a:r>
              <a:rPr lang="en-US" sz="1800" dirty="0">
                <a:latin typeface="Times New Roman"/>
                <a:cs typeface="Times New Roman"/>
              </a:rPr>
              <a:t>Foreign Investment Regulations</a:t>
            </a:r>
          </a:p>
          <a:p>
            <a:pPr>
              <a:lnSpc>
                <a:spcPct val="90000"/>
              </a:lnSpc>
            </a:pPr>
            <a:r>
              <a:rPr lang="en-US" sz="1800" dirty="0">
                <a:latin typeface="Times New Roman"/>
                <a:cs typeface="Times New Roman"/>
              </a:rPr>
              <a:t>Taxation Laws</a:t>
            </a:r>
            <a:endParaRPr lang="x-none" sz="1800">
              <a:latin typeface="Times New Roman"/>
              <a:cs typeface="Times New Roman"/>
            </a:endParaRPr>
          </a:p>
          <a:p>
            <a:pPr>
              <a:lnSpc>
                <a:spcPct val="90000"/>
              </a:lnSpc>
            </a:pPr>
            <a:endParaRPr lang="en-GB" sz="1800" dirty="0">
              <a:ea typeface="Calibri"/>
              <a:cs typeface="Calibri"/>
            </a:endParaRPr>
          </a:p>
        </p:txBody>
      </p:sp>
      <p:pic>
        <p:nvPicPr>
          <p:cNvPr id="2" name="Picture 1" descr="A statue of a person holding a scale&#10;&#10;AI-generated content may be incorrect.">
            <a:extLst>
              <a:ext uri="{FF2B5EF4-FFF2-40B4-BE49-F238E27FC236}">
                <a16:creationId xmlns:a16="http://schemas.microsoft.com/office/drawing/2014/main" id="{8A031838-E069-7322-1C8A-FA08E45CE9E6}"/>
              </a:ext>
            </a:extLst>
          </p:cNvPr>
          <p:cNvPicPr>
            <a:picLocks noChangeAspect="1"/>
          </p:cNvPicPr>
          <p:nvPr/>
        </p:nvPicPr>
        <p:blipFill>
          <a:blip r:embed="rId2"/>
          <a:stretch>
            <a:fillRect/>
          </a:stretch>
        </p:blipFill>
        <p:spPr>
          <a:xfrm>
            <a:off x="5039525" y="2452704"/>
            <a:ext cx="3792662" cy="3277843"/>
          </a:xfrm>
          <a:prstGeom prst="rect">
            <a:avLst/>
          </a:prstGeom>
        </p:spPr>
      </p:pic>
      <p:sp>
        <p:nvSpPr>
          <p:cNvPr id="12" name="Freeform: Shape 11">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73142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lgn="ctr">
              <a:lnSpc>
                <a:spcPct val="150000"/>
              </a:lnSpc>
              <a:buNone/>
            </a:pPr>
            <a:r>
              <a:rPr lang="en-US" sz="2400" b="1" dirty="0">
                <a:latin typeface="Times New Roman" panose="02020603050405020304" pitchFamily="18" charset="0"/>
                <a:cs typeface="Times New Roman" panose="02020603050405020304" pitchFamily="18" charset="0"/>
              </a:rPr>
              <a:t>MARKET ANALYSIS AND STRATEGY</a:t>
            </a:r>
          </a:p>
          <a:p>
            <a:pPr algn="just">
              <a:lnSpc>
                <a:spcPct val="150000"/>
              </a:lnSpc>
            </a:pPr>
            <a:r>
              <a:rPr lang="en-US" sz="1800" b="1" dirty="0">
                <a:latin typeface="Times New Roman" panose="02020603050405020304" pitchFamily="18" charset="0"/>
                <a:cs typeface="Times New Roman" panose="02020603050405020304" pitchFamily="18" charset="0"/>
              </a:rPr>
              <a:t>Market Research: </a:t>
            </a:r>
            <a:r>
              <a:rPr lang="en-US" sz="1800" dirty="0">
                <a:latin typeface="Times New Roman" panose="02020603050405020304" pitchFamily="18" charset="0"/>
                <a:cs typeface="Times New Roman" panose="02020603050405020304" pitchFamily="18" charset="0"/>
              </a:rPr>
              <a:t>this is the process of collecting, analyzing, and interpreting information about a market, including information about the target audience, competitors, and the overall industry. </a:t>
            </a:r>
          </a:p>
          <a:p>
            <a:pPr marL="0" indent="0" algn="just">
              <a:lnSpc>
                <a:spcPct val="150000"/>
              </a:lnSpc>
              <a:buNone/>
            </a:pPr>
            <a:endParaRPr lang="en-US" sz="1800" b="1" dirty="0">
              <a:latin typeface="Times New Roman" panose="02020603050405020304" pitchFamily="18" charset="0"/>
              <a:cs typeface="Times New Roman" panose="02020603050405020304" pitchFamily="18" charset="0"/>
            </a:endParaRPr>
          </a:p>
          <a:p>
            <a:pPr marL="0" indent="0" algn="just">
              <a:lnSpc>
                <a:spcPct val="150000"/>
              </a:lnSpc>
              <a:buNone/>
            </a:pPr>
            <a:r>
              <a:rPr lang="en-US" sz="1800" b="1" dirty="0">
                <a:latin typeface="Times New Roman" panose="02020603050405020304" pitchFamily="18" charset="0"/>
                <a:cs typeface="Times New Roman" panose="02020603050405020304" pitchFamily="18" charset="0"/>
              </a:rPr>
              <a:t>Techniques for Conducting Market Research in a Global Context</a:t>
            </a:r>
          </a:p>
          <a:p>
            <a:pPr marL="285750" lvl="0" indent="-285750" algn="just" eaLnBrk="0" fontAlgn="base" hangingPunct="0">
              <a:lnSpc>
                <a:spcPct val="150000"/>
              </a:lnSpc>
              <a:spcBef>
                <a:spcPct val="0"/>
              </a:spcBef>
              <a:spcAft>
                <a:spcPct val="0"/>
              </a:spcAft>
            </a:pPr>
            <a:r>
              <a:rPr lang="x-none" altLang="x-none" sz="1800" b="1">
                <a:latin typeface="Times New Roman" panose="02020603050405020304" pitchFamily="18" charset="0"/>
                <a:cs typeface="Times New Roman" panose="02020603050405020304" pitchFamily="18" charset="0"/>
              </a:rPr>
              <a:t>Primary Research</a:t>
            </a:r>
            <a:r>
              <a:rPr lang="en-US" altLang="x-none" sz="1800" b="1" dirty="0">
                <a:latin typeface="Times New Roman" panose="02020603050405020304" pitchFamily="18" charset="0"/>
                <a:cs typeface="Times New Roman" panose="02020603050405020304" pitchFamily="18" charset="0"/>
              </a:rPr>
              <a:t>:</a:t>
            </a:r>
            <a:r>
              <a:rPr lang="en-US" altLang="x-none" sz="1800" dirty="0">
                <a:latin typeface="Times New Roman" panose="02020603050405020304" pitchFamily="18" charset="0"/>
                <a:cs typeface="Times New Roman" panose="02020603050405020304" pitchFamily="18" charset="0"/>
              </a:rPr>
              <a:t> </a:t>
            </a:r>
            <a:r>
              <a:rPr lang="en-US" altLang="x-none" sz="1800" dirty="0" err="1">
                <a:latin typeface="Times New Roman" panose="02020603050405020304" pitchFamily="18" charset="0"/>
                <a:cs typeface="Times New Roman" panose="02020603050405020304" pitchFamily="18" charset="0"/>
              </a:rPr>
              <a:t>e.g</a:t>
            </a:r>
            <a:r>
              <a:rPr lang="en-US" altLang="x-none" sz="1800" dirty="0">
                <a:latin typeface="Times New Roman" panose="02020603050405020304" pitchFamily="18" charset="0"/>
                <a:cs typeface="Times New Roman" panose="02020603050405020304" pitchFamily="18" charset="0"/>
              </a:rPr>
              <a:t> </a:t>
            </a:r>
            <a:r>
              <a:rPr lang="x-none" altLang="x-none" sz="1800">
                <a:latin typeface="Times New Roman" panose="02020603050405020304" pitchFamily="18" charset="0"/>
                <a:cs typeface="Times New Roman" panose="02020603050405020304" pitchFamily="18" charset="0"/>
              </a:rPr>
              <a:t>Surveys and Questionnaires</a:t>
            </a:r>
            <a:r>
              <a:rPr lang="en-US" altLang="x-none" sz="1800" dirty="0">
                <a:latin typeface="Times New Roman" panose="02020603050405020304" pitchFamily="18" charset="0"/>
                <a:cs typeface="Times New Roman" panose="02020603050405020304" pitchFamily="18" charset="0"/>
              </a:rPr>
              <a:t>, </a:t>
            </a:r>
            <a:r>
              <a:rPr lang="x-none" altLang="x-none" sz="1800">
                <a:latin typeface="Times New Roman" panose="02020603050405020304" pitchFamily="18" charset="0"/>
                <a:cs typeface="Times New Roman" panose="02020603050405020304" pitchFamily="18" charset="0"/>
              </a:rPr>
              <a:t>Interviews and Focus Groups</a:t>
            </a:r>
            <a:r>
              <a:rPr lang="en-US" altLang="x-none"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and </a:t>
            </a:r>
            <a:r>
              <a:rPr lang="x-none" altLang="x-none" sz="1800">
                <a:latin typeface="Times New Roman" panose="02020603050405020304" pitchFamily="18" charset="0"/>
                <a:cs typeface="Times New Roman" panose="02020603050405020304" pitchFamily="18" charset="0"/>
              </a:rPr>
              <a:t>Observational Research</a:t>
            </a:r>
            <a:r>
              <a:rPr lang="en-US" altLang="x-none" sz="1800" dirty="0">
                <a:latin typeface="Times New Roman" panose="02020603050405020304" pitchFamily="18" charset="0"/>
                <a:cs typeface="Times New Roman" panose="02020603050405020304" pitchFamily="18" charset="0"/>
              </a:rPr>
              <a:t>.</a:t>
            </a:r>
          </a:p>
          <a:p>
            <a:pPr marL="0" lvl="0" indent="0" algn="just" eaLnBrk="0" fontAlgn="base" hangingPunct="0">
              <a:lnSpc>
                <a:spcPct val="150000"/>
              </a:lnSpc>
              <a:spcBef>
                <a:spcPct val="0"/>
              </a:spcBef>
              <a:spcAft>
                <a:spcPct val="0"/>
              </a:spcAft>
              <a:buNone/>
            </a:pPr>
            <a:endParaRPr lang="en-US" altLang="x-none" sz="1800" dirty="0">
              <a:latin typeface="Times New Roman" panose="02020603050405020304" pitchFamily="18" charset="0"/>
              <a:cs typeface="Times New Roman" panose="02020603050405020304" pitchFamily="18" charset="0"/>
            </a:endParaRPr>
          </a:p>
          <a:p>
            <a:pPr marL="285750" lvl="0" indent="-285750" algn="just" eaLnBrk="0" fontAlgn="base" hangingPunct="0">
              <a:lnSpc>
                <a:spcPct val="150000"/>
              </a:lnSpc>
              <a:spcBef>
                <a:spcPct val="0"/>
              </a:spcBef>
              <a:spcAft>
                <a:spcPct val="0"/>
              </a:spcAft>
            </a:pPr>
            <a:r>
              <a:rPr lang="en-US" sz="1800" b="1" dirty="0">
                <a:latin typeface="Times New Roman" panose="02020603050405020304" pitchFamily="18" charset="0"/>
                <a:cs typeface="Times New Roman" panose="02020603050405020304" pitchFamily="18" charset="0"/>
              </a:rPr>
              <a:t>Secondary Research: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e.g</a:t>
            </a:r>
            <a:r>
              <a:rPr lang="en-US" sz="1800" dirty="0">
                <a:latin typeface="Times New Roman" panose="02020603050405020304" pitchFamily="18" charset="0"/>
                <a:cs typeface="Times New Roman" panose="02020603050405020304" pitchFamily="18" charset="0"/>
              </a:rPr>
              <a:t> Industry Reports, Government Publications and Online Sources</a:t>
            </a:r>
          </a:p>
          <a:p>
            <a:pPr marL="0" indent="0" algn="just">
              <a:buNone/>
            </a:pPr>
            <a:endParaRPr lang="x-none" sz="1800">
              <a:latin typeface="Times New Roman" panose="02020603050405020304" pitchFamily="18" charset="0"/>
              <a:cs typeface="Times New Roman" panose="02020603050405020304" pitchFamily="18" charset="0"/>
            </a:endParaRPr>
          </a:p>
          <a:p>
            <a:endParaRPr lang="en-GB" sz="1800" dirty="0"/>
          </a:p>
        </p:txBody>
      </p:sp>
    </p:spTree>
    <p:extLst>
      <p:ext uri="{BB962C8B-B14F-4D97-AF65-F5344CB8AC3E}">
        <p14:creationId xmlns:p14="http://schemas.microsoft.com/office/powerpoint/2010/main" val="1616752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lvl="0" indent="0" algn="just" eaLnBrk="0" fontAlgn="base" hangingPunct="0">
              <a:lnSpc>
                <a:spcPct val="150000"/>
              </a:lnSpc>
              <a:spcBef>
                <a:spcPct val="0"/>
              </a:spcBef>
              <a:spcAft>
                <a:spcPct val="0"/>
              </a:spcAft>
              <a:buNone/>
            </a:pPr>
            <a:r>
              <a:rPr lang="en-US" sz="2200" b="1" dirty="0">
                <a:latin typeface="Times New Roman" panose="02020603050405020304" pitchFamily="18" charset="0"/>
                <a:cs typeface="Times New Roman" panose="02020603050405020304" pitchFamily="18" charset="0"/>
              </a:rPr>
              <a:t>Strategic Decision-Making</a:t>
            </a:r>
          </a:p>
          <a:p>
            <a:pPr marL="0" lvl="0" indent="0" algn="just" eaLnBrk="0" fontAlgn="base" hangingPunct="0">
              <a:lnSpc>
                <a:spcPct val="150000"/>
              </a:lnSpc>
              <a:spcBef>
                <a:spcPct val="0"/>
              </a:spcBef>
              <a:spcAft>
                <a:spcPct val="0"/>
              </a:spcAft>
              <a:buNone/>
            </a:pPr>
            <a:r>
              <a:rPr lang="en-US" sz="2200" b="1" dirty="0">
                <a:latin typeface="Times New Roman" panose="02020603050405020304" pitchFamily="18" charset="0"/>
                <a:cs typeface="Times New Roman" panose="02020603050405020304" pitchFamily="18" charset="0"/>
              </a:rPr>
              <a:t>Tools and Frameworks for Making Strategic Decisions Internationally</a:t>
            </a:r>
          </a:p>
          <a:p>
            <a:pPr lvl="0" algn="just" eaLnBrk="0" fontAlgn="base" hangingPunct="0">
              <a:lnSpc>
                <a:spcPct val="150000"/>
              </a:lnSpc>
              <a:spcBef>
                <a:spcPct val="0"/>
              </a:spcBef>
              <a:spcAft>
                <a:spcPct val="0"/>
              </a:spcAft>
            </a:pPr>
            <a:r>
              <a:rPr lang="en-US" sz="2200" dirty="0">
                <a:latin typeface="Times New Roman" panose="02020603050405020304" pitchFamily="18" charset="0"/>
                <a:cs typeface="Times New Roman" panose="02020603050405020304" pitchFamily="18" charset="0"/>
              </a:rPr>
              <a:t>When expanding into or operating in international markets, businesses must make strategic decisions that reflect both global and local factors. </a:t>
            </a:r>
          </a:p>
          <a:p>
            <a:pPr lvl="0" algn="just" eaLnBrk="0" fontAlgn="base" hangingPunct="0">
              <a:lnSpc>
                <a:spcPct val="150000"/>
              </a:lnSpc>
              <a:spcBef>
                <a:spcPct val="0"/>
              </a:spcBef>
              <a:spcAft>
                <a:spcPct val="0"/>
              </a:spcAft>
            </a:pPr>
            <a:endParaRPr lang="en-US" sz="2200" dirty="0">
              <a:latin typeface="Times New Roman" panose="02020603050405020304" pitchFamily="18" charset="0"/>
              <a:cs typeface="Times New Roman" panose="02020603050405020304" pitchFamily="18" charset="0"/>
            </a:endParaRPr>
          </a:p>
          <a:p>
            <a:pPr lvl="0" algn="just" eaLnBrk="0" fontAlgn="base" hangingPunct="0">
              <a:lnSpc>
                <a:spcPct val="150000"/>
              </a:lnSpc>
              <a:spcBef>
                <a:spcPct val="0"/>
              </a:spcBef>
              <a:spcAft>
                <a:spcPct val="0"/>
              </a:spcAft>
            </a:pPr>
            <a:r>
              <a:rPr lang="en-US" sz="2200" dirty="0">
                <a:latin typeface="Times New Roman" panose="02020603050405020304" pitchFamily="18" charset="0"/>
                <a:cs typeface="Times New Roman" panose="02020603050405020304" pitchFamily="18" charset="0"/>
              </a:rPr>
              <a:t>To make informed choices, various tools and frameworks can help analyze complex decisions and predict their potential outcomes.</a:t>
            </a:r>
          </a:p>
          <a:p>
            <a:endParaRPr lang="en-GB" sz="2200" dirty="0"/>
          </a:p>
        </p:txBody>
      </p:sp>
    </p:spTree>
    <p:extLst>
      <p:ext uri="{BB962C8B-B14F-4D97-AF65-F5344CB8AC3E}">
        <p14:creationId xmlns:p14="http://schemas.microsoft.com/office/powerpoint/2010/main" val="2116558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105400"/>
          </a:xfrm>
        </p:spPr>
        <p:txBody>
          <a:bodyPr>
            <a:noAutofit/>
          </a:bodyPr>
          <a:lstStyle/>
          <a:p>
            <a:pPr marL="0" indent="0" algn="just">
              <a:lnSpc>
                <a:spcPct val="150000"/>
              </a:lnSpc>
              <a:buNone/>
            </a:pPr>
            <a:r>
              <a:rPr lang="en-US" sz="2000" b="1" dirty="0">
                <a:latin typeface="Times New Roman" panose="02020603050405020304" pitchFamily="18" charset="0"/>
                <a:cs typeface="Times New Roman" panose="02020603050405020304" pitchFamily="18" charset="0"/>
              </a:rPr>
              <a:t>Common Tools and Frameworks for Strategic Decision-Making</a:t>
            </a:r>
          </a:p>
          <a:p>
            <a:pPr marL="0" indent="0" algn="just">
              <a:lnSpc>
                <a:spcPct val="150000"/>
              </a:lnSpc>
              <a:buNone/>
            </a:pPr>
            <a:r>
              <a:rPr lang="en-US" sz="2000" b="1" dirty="0">
                <a:latin typeface="Times New Roman" panose="02020603050405020304" pitchFamily="18" charset="0"/>
                <a:cs typeface="Times New Roman" panose="02020603050405020304" pitchFamily="18" charset="0"/>
              </a:rPr>
              <a:t>Porter’s Five Forces Model</a:t>
            </a:r>
          </a:p>
          <a:p>
            <a:pPr algn="just">
              <a:lnSpc>
                <a:spcPct val="150000"/>
              </a:lnSpc>
            </a:pPr>
            <a:r>
              <a:rPr lang="en-US" sz="2000" dirty="0">
                <a:latin typeface="Times New Roman" panose="02020603050405020304" pitchFamily="18" charset="0"/>
                <a:cs typeface="Times New Roman" panose="02020603050405020304" pitchFamily="18" charset="0"/>
              </a:rPr>
              <a:t>This framework helps businesses understand the competitive forces in their industry, both domestically and globally. It includes the following:</a:t>
            </a:r>
          </a:p>
          <a:p>
            <a:pPr marL="0" indent="0" algn="just">
              <a:lnSpc>
                <a:spcPct val="150000"/>
              </a:lnSpc>
              <a:buNone/>
            </a:pPr>
            <a:endParaRPr lang="en-US" sz="2000" dirty="0">
              <a:latin typeface="Times New Roman" panose="02020603050405020304" pitchFamily="18" charset="0"/>
              <a:cs typeface="Times New Roman" panose="02020603050405020304" pitchFamily="18" charset="0"/>
            </a:endParaRPr>
          </a:p>
          <a:p>
            <a:pPr algn="just">
              <a:lnSpc>
                <a:spcPct val="150000"/>
              </a:lnSpc>
            </a:pPr>
            <a:r>
              <a:rPr lang="en-US" sz="2000" b="1" dirty="0">
                <a:latin typeface="Times New Roman" panose="02020603050405020304" pitchFamily="18" charset="0"/>
                <a:cs typeface="Times New Roman" panose="02020603050405020304" pitchFamily="18" charset="0"/>
              </a:rPr>
              <a:t>Threat of New Entrants</a:t>
            </a:r>
            <a:r>
              <a:rPr lang="en-US" sz="2000" dirty="0">
                <a:latin typeface="Times New Roman" panose="02020603050405020304" pitchFamily="18" charset="0"/>
                <a:cs typeface="Times New Roman" panose="02020603050405020304" pitchFamily="18" charset="0"/>
              </a:rPr>
              <a:t>: Assessing barriers to entry in international markets, such as high capital requirements or complex regulations.</a:t>
            </a:r>
          </a:p>
          <a:p>
            <a:pPr marL="0" indent="0" algn="just">
              <a:lnSpc>
                <a:spcPct val="150000"/>
              </a:lnSpc>
              <a:buNone/>
            </a:pPr>
            <a:endParaRPr lang="en-US" sz="2000" dirty="0">
              <a:latin typeface="Times New Roman" panose="02020603050405020304" pitchFamily="18" charset="0"/>
              <a:cs typeface="Times New Roman" panose="02020603050405020304" pitchFamily="18" charset="0"/>
            </a:endParaRPr>
          </a:p>
          <a:p>
            <a:pPr algn="just">
              <a:lnSpc>
                <a:spcPct val="150000"/>
              </a:lnSpc>
            </a:pPr>
            <a:r>
              <a:rPr lang="en-US" sz="2000" b="1" dirty="0">
                <a:latin typeface="Times New Roman" panose="02020603050405020304" pitchFamily="18" charset="0"/>
                <a:cs typeface="Times New Roman" panose="02020603050405020304" pitchFamily="18" charset="0"/>
              </a:rPr>
              <a:t>Bargaining Power of Suppliers</a:t>
            </a:r>
            <a:r>
              <a:rPr lang="en-US" sz="2000" dirty="0">
                <a:latin typeface="Times New Roman" panose="02020603050405020304" pitchFamily="18" charset="0"/>
                <a:cs typeface="Times New Roman" panose="02020603050405020304" pitchFamily="18" charset="0"/>
              </a:rPr>
              <a:t>: Evaluating the power suppliers hold in different markets and how that affects pricing and supply chains.</a:t>
            </a:r>
            <a:endParaRPr lang="en-GB" sz="2000" dirty="0"/>
          </a:p>
        </p:txBody>
      </p:sp>
    </p:spTree>
    <p:extLst>
      <p:ext uri="{BB962C8B-B14F-4D97-AF65-F5344CB8AC3E}">
        <p14:creationId xmlns:p14="http://schemas.microsoft.com/office/powerpoint/2010/main" val="4088592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4800600"/>
          </a:xfrm>
        </p:spPr>
        <p:txBody>
          <a:bodyPr>
            <a:normAutofit/>
          </a:bodyPr>
          <a:lstStyle/>
          <a:p>
            <a:pPr marL="0" indent="0" algn="just">
              <a:lnSpc>
                <a:spcPct val="150000"/>
              </a:lnSpc>
              <a:buNone/>
            </a:pPr>
            <a:r>
              <a:rPr lang="en-US" sz="2000" b="1" dirty="0">
                <a:latin typeface="Times New Roman" panose="02020603050405020304" pitchFamily="18" charset="0"/>
                <a:cs typeface="Times New Roman" panose="02020603050405020304" pitchFamily="18" charset="0"/>
              </a:rPr>
              <a:t>Porter’s Five Forces Model Continuation</a:t>
            </a:r>
          </a:p>
          <a:p>
            <a:pPr algn="just">
              <a:lnSpc>
                <a:spcPct val="150000"/>
              </a:lnSpc>
            </a:pPr>
            <a:r>
              <a:rPr lang="x-none" altLang="x-none" sz="2000" b="1">
                <a:latin typeface="Times New Roman" panose="02020603050405020304" pitchFamily="18" charset="0"/>
                <a:cs typeface="Times New Roman" panose="02020603050405020304" pitchFamily="18" charset="0"/>
              </a:rPr>
              <a:t>Bargaining Power of Customers: </a:t>
            </a:r>
            <a:r>
              <a:rPr lang="x-none" altLang="x-none" sz="2000">
                <a:latin typeface="Times New Roman" panose="02020603050405020304" pitchFamily="18" charset="0"/>
                <a:cs typeface="Times New Roman" panose="02020603050405020304" pitchFamily="18" charset="0"/>
              </a:rPr>
              <a:t>Analysing the influence customers have on pricing and quality, which can vary globally. </a:t>
            </a:r>
            <a:endParaRPr lang="en-US" altLang="x-none" sz="2000"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x-none" sz="2000" dirty="0">
              <a:latin typeface="Times New Roman" panose="02020603050405020304" pitchFamily="18" charset="0"/>
              <a:cs typeface="Times New Roman" panose="02020603050405020304" pitchFamily="18" charset="0"/>
            </a:endParaRPr>
          </a:p>
          <a:p>
            <a:pPr algn="just">
              <a:lnSpc>
                <a:spcPct val="150000"/>
              </a:lnSpc>
            </a:pPr>
            <a:r>
              <a:rPr lang="x-none" altLang="x-none" sz="2000" b="1">
                <a:latin typeface="Times New Roman" panose="02020603050405020304" pitchFamily="18" charset="0"/>
                <a:cs typeface="Times New Roman" panose="02020603050405020304" pitchFamily="18" charset="0"/>
              </a:rPr>
              <a:t>Threat of Substitute Products or Services</a:t>
            </a:r>
            <a:r>
              <a:rPr lang="x-none" altLang="x-none" sz="2000">
                <a:latin typeface="Times New Roman" panose="02020603050405020304" pitchFamily="18" charset="0"/>
                <a:cs typeface="Times New Roman" panose="02020603050405020304" pitchFamily="18" charset="0"/>
              </a:rPr>
              <a:t>: Identifying alternatives that may affect demand in international markets.</a:t>
            </a:r>
            <a:endParaRPr lang="en-US" altLang="x-none" sz="2000"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x-none" sz="2000" dirty="0">
              <a:latin typeface="Times New Roman" panose="02020603050405020304" pitchFamily="18" charset="0"/>
              <a:cs typeface="Times New Roman" panose="02020603050405020304" pitchFamily="18" charset="0"/>
            </a:endParaRPr>
          </a:p>
          <a:p>
            <a:pPr algn="just">
              <a:lnSpc>
                <a:spcPct val="150000"/>
              </a:lnSpc>
            </a:pPr>
            <a:r>
              <a:rPr lang="x-none" altLang="x-none" sz="2000" b="1">
                <a:latin typeface="Times New Roman" panose="02020603050405020304" pitchFamily="18" charset="0"/>
                <a:cs typeface="Times New Roman" panose="02020603050405020304" pitchFamily="18" charset="0"/>
              </a:rPr>
              <a:t>Industry Rivalry: </a:t>
            </a:r>
            <a:r>
              <a:rPr lang="x-none" altLang="x-none" sz="2000">
                <a:latin typeface="Times New Roman" panose="02020603050405020304" pitchFamily="18" charset="0"/>
                <a:cs typeface="Times New Roman" panose="02020603050405020304" pitchFamily="18" charset="0"/>
              </a:rPr>
              <a:t>Understanding the level of competition in the global market and how it influences pricing, innovation, and market share. </a:t>
            </a:r>
          </a:p>
          <a:p>
            <a:pPr marL="0" lvl="0" indent="0" algn="just" eaLnBrk="0" fontAlgn="base" hangingPunct="0">
              <a:spcBef>
                <a:spcPct val="0"/>
              </a:spcBef>
              <a:spcAft>
                <a:spcPct val="0"/>
              </a:spcAft>
              <a:buNone/>
            </a:pPr>
            <a:endParaRPr lang="x-none" altLang="x-none" sz="2000">
              <a:latin typeface="Arial" panose="020B0604020202020204" pitchFamily="34"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a:p>
            <a:pPr algn="just"/>
            <a:endParaRPr lang="en-US" sz="2000" dirty="0"/>
          </a:p>
          <a:p>
            <a:pPr algn="just"/>
            <a:endParaRPr lang="x-none" sz="2000"/>
          </a:p>
          <a:p>
            <a:pPr algn="just"/>
            <a:endParaRPr lang="en-GB" sz="2000" dirty="0"/>
          </a:p>
        </p:txBody>
      </p:sp>
    </p:spTree>
    <p:extLst>
      <p:ext uri="{BB962C8B-B14F-4D97-AF65-F5344CB8AC3E}">
        <p14:creationId xmlns:p14="http://schemas.microsoft.com/office/powerpoint/2010/main" val="377369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rry image of a computer screen&#10;&#10;AI-generated content may be incorrect.">
            <a:extLst>
              <a:ext uri="{FF2B5EF4-FFF2-40B4-BE49-F238E27FC236}">
                <a16:creationId xmlns:a16="http://schemas.microsoft.com/office/drawing/2014/main" id="{59185DC5-8294-E61A-FF1A-12302F40F5AC}"/>
              </a:ext>
            </a:extLst>
          </p:cNvPr>
          <p:cNvPicPr>
            <a:picLocks noChangeAspect="1"/>
          </p:cNvPicPr>
          <p:nvPr/>
        </p:nvPicPr>
        <p:blipFill>
          <a:blip r:embed="rId2"/>
          <a:srcRect l="4250" r="51099" b="-1"/>
          <a:stretch>
            <a:fillRect/>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4885341" y="349222"/>
            <a:ext cx="3630007" cy="5827741"/>
          </a:xfrm>
        </p:spPr>
        <p:txBody>
          <a:bodyPr vert="horz" lIns="91440" tIns="45720" rIns="91440" bIns="45720" rtlCol="0" anchor="t">
            <a:normAutofit/>
          </a:bodyPr>
          <a:lstStyle/>
          <a:p>
            <a:pPr marL="0" indent="0">
              <a:lnSpc>
                <a:spcPct val="90000"/>
              </a:lnSpc>
              <a:buNone/>
            </a:pPr>
            <a:r>
              <a:rPr lang="en-US" sz="1800" b="1" dirty="0">
                <a:latin typeface="Times New Roman"/>
                <a:cs typeface="Times New Roman"/>
              </a:rPr>
              <a:t>Ansoff Matrix</a:t>
            </a:r>
          </a:p>
          <a:p>
            <a:pPr>
              <a:lnSpc>
                <a:spcPct val="90000"/>
              </a:lnSpc>
            </a:pPr>
            <a:r>
              <a:rPr lang="en-US" sz="1800" dirty="0">
                <a:latin typeface="Times New Roman"/>
                <a:cs typeface="Times New Roman"/>
              </a:rPr>
              <a:t>The Ansoff Matrix is a tool for evaluating growth strategies in international markets. </a:t>
            </a:r>
          </a:p>
          <a:p>
            <a:pPr marL="0" indent="0">
              <a:lnSpc>
                <a:spcPct val="90000"/>
              </a:lnSpc>
              <a:buNone/>
            </a:pPr>
            <a:r>
              <a:rPr lang="en-US" sz="1800" b="1" dirty="0">
                <a:latin typeface="Times New Roman"/>
                <a:cs typeface="Times New Roman"/>
              </a:rPr>
              <a:t>It consists of four strategies</a:t>
            </a:r>
            <a:r>
              <a:rPr lang="en-US" sz="1800" dirty="0">
                <a:latin typeface="Times New Roman"/>
                <a:cs typeface="Times New Roman"/>
              </a:rPr>
              <a:t>:</a:t>
            </a:r>
          </a:p>
          <a:p>
            <a:pPr>
              <a:lnSpc>
                <a:spcPct val="90000"/>
              </a:lnSpc>
            </a:pPr>
            <a:r>
              <a:rPr lang="en-US" sz="1800" b="1" dirty="0">
                <a:latin typeface="Times New Roman"/>
                <a:cs typeface="Times New Roman"/>
              </a:rPr>
              <a:t>Market Penetration</a:t>
            </a:r>
            <a:r>
              <a:rPr lang="en-US" sz="1800" dirty="0">
                <a:latin typeface="Times New Roman"/>
                <a:cs typeface="Times New Roman"/>
              </a:rPr>
              <a:t>: Increasing market share in existing markets (e.g., through promotional campaigns or improved customer loyalty programs).</a:t>
            </a:r>
          </a:p>
          <a:p>
            <a:pPr marL="0" indent="0">
              <a:lnSpc>
                <a:spcPct val="90000"/>
              </a:lnSpc>
              <a:buNone/>
            </a:pPr>
            <a:endParaRPr lang="en-US" sz="1800" dirty="0">
              <a:latin typeface="Times New Roman" panose="02020603050405020304" pitchFamily="18" charset="0"/>
              <a:cs typeface="Times New Roman" panose="02020603050405020304" pitchFamily="18" charset="0"/>
            </a:endParaRPr>
          </a:p>
          <a:p>
            <a:pPr>
              <a:lnSpc>
                <a:spcPct val="90000"/>
              </a:lnSpc>
            </a:pPr>
            <a:r>
              <a:rPr lang="en-US" sz="1800" b="1" dirty="0">
                <a:latin typeface="Times New Roman"/>
                <a:cs typeface="Times New Roman"/>
              </a:rPr>
              <a:t>Market Development</a:t>
            </a:r>
            <a:r>
              <a:rPr lang="en-US" sz="1800" dirty="0">
                <a:latin typeface="Times New Roman"/>
                <a:cs typeface="Times New Roman"/>
              </a:rPr>
              <a:t>: This strategy focuses on expanding into new markets with existing products. </a:t>
            </a:r>
          </a:p>
          <a:p>
            <a:pPr>
              <a:lnSpc>
                <a:spcPct val="90000"/>
              </a:lnSpc>
            </a:pPr>
            <a:r>
              <a:rPr lang="en-US" sz="1800" dirty="0">
                <a:latin typeface="Times New Roman"/>
                <a:cs typeface="Times New Roman"/>
              </a:rPr>
              <a:t>These markets can be new geographic regions, customer segments, or different channels of distribution.</a:t>
            </a:r>
            <a:endParaRPr lang="x-none" sz="1800" dirty="0">
              <a:latin typeface="Times New Roman"/>
              <a:cs typeface="Times New Roman"/>
            </a:endParaRPr>
          </a:p>
        </p:txBody>
      </p:sp>
    </p:spTree>
    <p:extLst>
      <p:ext uri="{BB962C8B-B14F-4D97-AF65-F5344CB8AC3E}">
        <p14:creationId xmlns:p14="http://schemas.microsoft.com/office/powerpoint/2010/main" val="345944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lanet earth with text overlay&#10;&#10;AI-generated content may be incorrect.">
            <a:extLst>
              <a:ext uri="{FF2B5EF4-FFF2-40B4-BE49-F238E27FC236}">
                <a16:creationId xmlns:a16="http://schemas.microsoft.com/office/drawing/2014/main" id="{F8C93212-7163-7DC0-EFBF-05B55238F929}"/>
              </a:ext>
            </a:extLst>
          </p:cNvPr>
          <p:cNvPicPr>
            <a:picLocks noChangeAspect="1"/>
          </p:cNvPicPr>
          <p:nvPr/>
        </p:nvPicPr>
        <p:blipFill>
          <a:blip r:embed="rId2">
            <a:alphaModFix amt="35000"/>
          </a:blip>
          <a:srcRect l="6594" r="11406"/>
          <a:stretch>
            <a:fillRect/>
          </a:stretch>
        </p:blipFill>
        <p:spPr>
          <a:xfrm>
            <a:off x="20" y="10"/>
            <a:ext cx="9143980" cy="6857990"/>
          </a:xfrm>
          <a:prstGeom prst="rect">
            <a:avLst/>
          </a:prstGeom>
        </p:spPr>
      </p:pic>
      <p:sp>
        <p:nvSpPr>
          <p:cNvPr id="3" name="Content Placeholder 2">
            <a:extLst>
              <a:ext uri="{FF2B5EF4-FFF2-40B4-BE49-F238E27FC236}">
                <a16:creationId xmlns:a16="http://schemas.microsoft.com/office/drawing/2014/main" id="{568664E3-3552-939F-651A-E1EBDB72F5C2}"/>
              </a:ext>
            </a:extLst>
          </p:cNvPr>
          <p:cNvSpPr>
            <a:spLocks noGrp="1"/>
          </p:cNvSpPr>
          <p:nvPr>
            <p:ph idx="1"/>
          </p:nvPr>
        </p:nvSpPr>
        <p:spPr>
          <a:xfrm>
            <a:off x="628650" y="1825625"/>
            <a:ext cx="7886700" cy="4351338"/>
          </a:xfrm>
        </p:spPr>
        <p:txBody>
          <a:bodyPr>
            <a:normAutofit/>
          </a:bodyPr>
          <a:lstStyle/>
          <a:p>
            <a:pPr marL="0" indent="0">
              <a:lnSpc>
                <a:spcPct val="90000"/>
              </a:lnSpc>
              <a:buNone/>
            </a:pPr>
            <a:r>
              <a:rPr lang="en-US" sz="2000" b="1">
                <a:solidFill>
                  <a:srgbClr val="FFFFFF"/>
                </a:solidFill>
                <a:latin typeface="Times New Roman" panose="02020603050405020304" pitchFamily="18" charset="0"/>
                <a:cs typeface="Times New Roman" panose="02020603050405020304" pitchFamily="18" charset="0"/>
              </a:rPr>
              <a:t>INTRODUCTION TO GLOBALIZATION</a:t>
            </a:r>
          </a:p>
          <a:p>
            <a:pPr>
              <a:lnSpc>
                <a:spcPct val="90000"/>
              </a:lnSpc>
            </a:pPr>
            <a:r>
              <a:rPr lang="en-US" sz="2000" b="1">
                <a:solidFill>
                  <a:srgbClr val="FFFFFF"/>
                </a:solidFill>
                <a:latin typeface="Times New Roman" panose="02020603050405020304" pitchFamily="18" charset="0"/>
                <a:cs typeface="Times New Roman" panose="02020603050405020304" pitchFamily="18" charset="0"/>
              </a:rPr>
              <a:t>Globalization </a:t>
            </a:r>
            <a:r>
              <a:rPr lang="en-US" sz="2000">
                <a:solidFill>
                  <a:srgbClr val="FFFFFF"/>
                </a:solidFill>
                <a:latin typeface="Times New Roman" panose="02020603050405020304" pitchFamily="18" charset="0"/>
                <a:cs typeface="Times New Roman" panose="02020603050405020304" pitchFamily="18" charset="0"/>
              </a:rPr>
              <a:t>refers to the process of increased interconnectedness and interdependence of the world’s markets, cultures, and societies. </a:t>
            </a:r>
          </a:p>
          <a:p>
            <a:pPr>
              <a:lnSpc>
                <a:spcPct val="90000"/>
              </a:lnSpc>
            </a:pPr>
            <a:endParaRPr lang="en-US" sz="2000">
              <a:solidFill>
                <a:srgbClr val="FFFFFF"/>
              </a:solidFill>
              <a:latin typeface="Times New Roman" panose="02020603050405020304" pitchFamily="18" charset="0"/>
              <a:cs typeface="Times New Roman" panose="02020603050405020304" pitchFamily="18" charset="0"/>
            </a:endParaRPr>
          </a:p>
          <a:p>
            <a:pPr>
              <a:lnSpc>
                <a:spcPct val="90000"/>
              </a:lnSpc>
            </a:pPr>
            <a:r>
              <a:rPr lang="en-US" sz="2000" b="1">
                <a:solidFill>
                  <a:srgbClr val="FFFFFF"/>
                </a:solidFill>
                <a:latin typeface="Times New Roman" panose="02020603050405020304" pitchFamily="18" charset="0"/>
                <a:cs typeface="Times New Roman" panose="02020603050405020304" pitchFamily="18" charset="0"/>
              </a:rPr>
              <a:t>Globalization </a:t>
            </a:r>
            <a:r>
              <a:rPr lang="en-US" sz="2000">
                <a:solidFill>
                  <a:srgbClr val="FFFFFF"/>
                </a:solidFill>
                <a:latin typeface="Times New Roman" panose="02020603050405020304" pitchFamily="18" charset="0"/>
                <a:cs typeface="Times New Roman" panose="02020603050405020304" pitchFamily="18" charset="0"/>
              </a:rPr>
              <a:t>is the process of increased interconnectedness among countries, driven by trade, investment, technology, and communication; Propounding effects on businesses globally, reshaping industries, markets, and organizational strategies.</a:t>
            </a:r>
            <a:endParaRPr lang="x-none" sz="2000">
              <a:solidFill>
                <a:srgbClr val="FFFFFF"/>
              </a:solidFill>
              <a:latin typeface="Times New Roman" panose="02020603050405020304" pitchFamily="18" charset="0"/>
              <a:cs typeface="Times New Roman" panose="02020603050405020304" pitchFamily="18" charset="0"/>
            </a:endParaRPr>
          </a:p>
          <a:p>
            <a:pPr marL="0" indent="0">
              <a:lnSpc>
                <a:spcPct val="90000"/>
              </a:lnSpc>
              <a:buNone/>
            </a:pPr>
            <a:endParaRPr lang="en-US" sz="2000">
              <a:solidFill>
                <a:srgbClr val="FFFFFF"/>
              </a:solidFill>
              <a:latin typeface="Times New Roman" panose="02020603050405020304" pitchFamily="18" charset="0"/>
              <a:cs typeface="Times New Roman" panose="02020603050405020304" pitchFamily="18" charset="0"/>
            </a:endParaRPr>
          </a:p>
          <a:p>
            <a:pPr>
              <a:lnSpc>
                <a:spcPct val="90000"/>
              </a:lnSpc>
            </a:pPr>
            <a:r>
              <a:rPr lang="en-US" sz="2000">
                <a:solidFill>
                  <a:srgbClr val="FFFFFF"/>
                </a:solidFill>
                <a:latin typeface="Times New Roman" panose="02020603050405020304" pitchFamily="18" charset="0"/>
                <a:cs typeface="Times New Roman" panose="02020603050405020304" pitchFamily="18" charset="0"/>
              </a:rPr>
              <a:t>This phenomenon has been driven by advances in communication, transportation, technology, and trade. Over the past few decades, </a:t>
            </a:r>
            <a:r>
              <a:rPr lang="en-US" sz="2000" b="1">
                <a:solidFill>
                  <a:srgbClr val="FFFFFF"/>
                </a:solidFill>
                <a:latin typeface="Times New Roman" panose="02020603050405020304" pitchFamily="18" charset="0"/>
                <a:cs typeface="Times New Roman" panose="02020603050405020304" pitchFamily="18" charset="0"/>
              </a:rPr>
              <a:t>globalization </a:t>
            </a:r>
            <a:r>
              <a:rPr lang="en-US" sz="2000">
                <a:solidFill>
                  <a:srgbClr val="FFFFFF"/>
                </a:solidFill>
                <a:latin typeface="Times New Roman" panose="02020603050405020304" pitchFamily="18" charset="0"/>
                <a:cs typeface="Times New Roman" panose="02020603050405020304" pitchFamily="18" charset="0"/>
              </a:rPr>
              <a:t>has shaped nearly every aspect of life, from economics to culture, and has transformed the way people interact, work, and think on a global scale.</a:t>
            </a:r>
          </a:p>
          <a:p>
            <a:pPr marL="0" indent="0">
              <a:lnSpc>
                <a:spcPct val="90000"/>
              </a:lnSpc>
              <a:buNone/>
            </a:pPr>
            <a:endParaRPr lang="en-US" sz="20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434196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close-up of hands touching each other&#10;&#10;AI-generated content may be incorrect.">
            <a:extLst>
              <a:ext uri="{FF2B5EF4-FFF2-40B4-BE49-F238E27FC236}">
                <a16:creationId xmlns:a16="http://schemas.microsoft.com/office/drawing/2014/main" id="{21DCA6E3-CDEC-7D1A-B862-E6B5D32DC3A0}"/>
              </a:ext>
            </a:extLst>
          </p:cNvPr>
          <p:cNvPicPr>
            <a:picLocks noChangeAspect="1"/>
          </p:cNvPicPr>
          <p:nvPr/>
        </p:nvPicPr>
        <p:blipFill>
          <a:blip r:embed="rId2"/>
          <a:srcRect t="4816" b="23042"/>
          <a:stretch>
            <a:fill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623194" y="3968511"/>
            <a:ext cx="7885682" cy="2884007"/>
          </a:xfrm>
        </p:spPr>
        <p:txBody>
          <a:bodyPr anchor="ctr">
            <a:normAutofit/>
          </a:bodyPr>
          <a:lstStyle/>
          <a:p>
            <a:pPr marL="0" indent="0">
              <a:lnSpc>
                <a:spcPct val="90000"/>
              </a:lnSpc>
              <a:buNone/>
            </a:pPr>
            <a:r>
              <a:rPr lang="en-US" sz="1800" b="1" dirty="0">
                <a:latin typeface="Times New Roman"/>
                <a:cs typeface="Times New Roman"/>
              </a:rPr>
              <a:t>Ansoff Matrix Continuation</a:t>
            </a:r>
          </a:p>
          <a:p>
            <a:pPr>
              <a:lnSpc>
                <a:spcPct val="90000"/>
              </a:lnSpc>
            </a:pPr>
            <a:r>
              <a:rPr lang="en-US" sz="1800" b="1" dirty="0">
                <a:latin typeface="Times New Roman"/>
                <a:cs typeface="Times New Roman"/>
              </a:rPr>
              <a:t>Product Development</a:t>
            </a:r>
            <a:r>
              <a:rPr lang="en-US" sz="1800" dirty="0">
                <a:latin typeface="Times New Roman"/>
                <a:cs typeface="Times New Roman"/>
              </a:rPr>
              <a:t>: This strategy involves creating new products for existing markets. </a:t>
            </a:r>
          </a:p>
          <a:p>
            <a:pPr>
              <a:lnSpc>
                <a:spcPct val="90000"/>
              </a:lnSpc>
            </a:pPr>
            <a:r>
              <a:rPr lang="en-US" sz="1800" dirty="0">
                <a:latin typeface="Times New Roman"/>
                <a:cs typeface="Times New Roman"/>
              </a:rPr>
              <a:t>It’s a way to encourage growth by satisfying the evolving needs of current customers with new offerings.</a:t>
            </a:r>
          </a:p>
          <a:p>
            <a:pPr marL="0" indent="0">
              <a:lnSpc>
                <a:spcPct val="90000"/>
              </a:lnSpc>
              <a:buNone/>
            </a:pPr>
            <a:endParaRPr lang="en-US" sz="1800" dirty="0">
              <a:latin typeface="Times New Roman" panose="02020603050405020304" pitchFamily="18" charset="0"/>
              <a:cs typeface="Times New Roman" panose="02020603050405020304" pitchFamily="18" charset="0"/>
            </a:endParaRPr>
          </a:p>
          <a:p>
            <a:pPr>
              <a:lnSpc>
                <a:spcPct val="90000"/>
              </a:lnSpc>
            </a:pPr>
            <a:r>
              <a:rPr lang="en-US" sz="1800" b="1" dirty="0">
                <a:latin typeface="Times New Roman"/>
                <a:cs typeface="Times New Roman"/>
              </a:rPr>
              <a:t>Diversification </a:t>
            </a:r>
            <a:r>
              <a:rPr lang="en-US" sz="1800" dirty="0">
                <a:latin typeface="Times New Roman"/>
                <a:cs typeface="Times New Roman"/>
              </a:rPr>
              <a:t>: This is the riskiest of the four strategies and involves developing new products for entirely new markets.</a:t>
            </a:r>
          </a:p>
          <a:p>
            <a:pPr>
              <a:lnSpc>
                <a:spcPct val="90000"/>
              </a:lnSpc>
            </a:pPr>
            <a:r>
              <a:rPr lang="en-US" sz="1800" dirty="0">
                <a:latin typeface="Times New Roman"/>
                <a:cs typeface="Times New Roman"/>
              </a:rPr>
              <a:t>Diversification is often used when companies want to reduce risk by entering new industries or markets.</a:t>
            </a:r>
          </a:p>
          <a:p>
            <a:pPr>
              <a:lnSpc>
                <a:spcPct val="90000"/>
              </a:lnSpc>
            </a:pPr>
            <a:endParaRPr lang="x-none" sz="1500">
              <a:latin typeface="Times New Roman" panose="02020603050405020304" pitchFamily="18" charset="0"/>
              <a:cs typeface="Times New Roman" panose="02020603050405020304" pitchFamily="18" charset="0"/>
            </a:endParaRPr>
          </a:p>
          <a:p>
            <a:pPr>
              <a:lnSpc>
                <a:spcPct val="90000"/>
              </a:lnSpc>
            </a:pPr>
            <a:endParaRPr lang="en-GB" sz="1500"/>
          </a:p>
        </p:txBody>
      </p:sp>
    </p:spTree>
    <p:extLst>
      <p:ext uri="{BB962C8B-B14F-4D97-AF65-F5344CB8AC3E}">
        <p14:creationId xmlns:p14="http://schemas.microsoft.com/office/powerpoint/2010/main" val="34500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A11DF-3152-C29A-1C06-56232AE6B97B}"/>
              </a:ext>
            </a:extLst>
          </p:cNvPr>
          <p:cNvSpPr>
            <a:spLocks noGrp="1"/>
          </p:cNvSpPr>
          <p:nvPr>
            <p:ph idx="1"/>
          </p:nvPr>
        </p:nvSpPr>
        <p:spPr>
          <a:xfrm>
            <a:off x="304800" y="304800"/>
            <a:ext cx="8534400" cy="5791200"/>
          </a:xfrm>
        </p:spPr>
        <p:txBody>
          <a:bodyPr>
            <a:normAutofit lnSpcReduction="10000"/>
          </a:bodyPr>
          <a:lstStyle/>
          <a:p>
            <a:pPr algn="just">
              <a:lnSpc>
                <a:spcPct val="170000"/>
              </a:lnSpc>
              <a:buNone/>
            </a:pPr>
            <a:r>
              <a:rPr lang="en-US" sz="1800" b="1" dirty="0">
                <a:latin typeface="Times New Roman" panose="02020603050405020304" pitchFamily="18" charset="0"/>
                <a:ea typeface="Tahoma" panose="020B0604030504040204" pitchFamily="34" charset="0"/>
                <a:cs typeface="Times New Roman" panose="02020603050405020304" pitchFamily="18" charset="0"/>
              </a:rPr>
              <a:t>Global Business Environment Analysis</a:t>
            </a:r>
          </a:p>
          <a:p>
            <a:pPr algn="just">
              <a:lnSpc>
                <a:spcPct val="170000"/>
              </a:lnSpc>
              <a:buNone/>
            </a:pPr>
            <a:r>
              <a:rPr lang="en-US" sz="1800" b="1" dirty="0">
                <a:latin typeface="Times New Roman" panose="02020603050405020304" pitchFamily="18" charset="0"/>
                <a:ea typeface="Tahoma" panose="020B0604030504040204" pitchFamily="34" charset="0"/>
                <a:cs typeface="Times New Roman" panose="02020603050405020304" pitchFamily="18" charset="0"/>
              </a:rPr>
              <a:t>PESTEL Analysis </a:t>
            </a:r>
          </a:p>
          <a:p>
            <a:pPr algn="just">
              <a:lnSpc>
                <a:spcPct val="170000"/>
              </a:lnSpc>
              <a:buNone/>
            </a:pPr>
            <a:r>
              <a:rPr lang="en-US" sz="1800" b="1" dirty="0">
                <a:latin typeface="Times New Roman" panose="02020603050405020304" pitchFamily="18" charset="0"/>
                <a:ea typeface="Tahoma" panose="020B0604030504040204" pitchFamily="34" charset="0"/>
                <a:cs typeface="Times New Roman" panose="02020603050405020304" pitchFamily="18" charset="0"/>
              </a:rPr>
              <a:t>Analyzing the Political, Economic, Social, Technological, Legal, and Environmental Factors.</a:t>
            </a:r>
          </a:p>
          <a:p>
            <a:pPr algn="just">
              <a:lnSpc>
                <a:spcPct val="170000"/>
              </a:lnSpc>
            </a:pPr>
            <a:r>
              <a:rPr lang="en-US" sz="1800" b="1" dirty="0">
                <a:latin typeface="Times New Roman" panose="02020603050405020304" pitchFamily="18" charset="0"/>
                <a:ea typeface="Tahoma" panose="020B0604030504040204" pitchFamily="34" charset="0"/>
                <a:cs typeface="Times New Roman" panose="02020603050405020304" pitchFamily="18" charset="0"/>
              </a:rPr>
              <a:t>PESTEL Analysis </a:t>
            </a:r>
            <a:r>
              <a:rPr lang="en-US" sz="1800" dirty="0">
                <a:latin typeface="Times New Roman" panose="02020603050405020304" pitchFamily="18" charset="0"/>
                <a:ea typeface="Tahoma" panose="020B0604030504040204" pitchFamily="34" charset="0"/>
                <a:cs typeface="Times New Roman" panose="02020603050405020304" pitchFamily="18" charset="0"/>
              </a:rPr>
              <a:t>is a strategic tool for examining the macro-environmental factors that might impact a business operating internationally. Each component is crucial for global decision-making:</a:t>
            </a:r>
          </a:p>
          <a:p>
            <a:pPr algn="just">
              <a:lnSpc>
                <a:spcPct val="170000"/>
              </a:lnSpc>
              <a:buFont typeface="+mj-lt"/>
              <a:buAutoNum type="arabicPeriod"/>
            </a:pPr>
            <a:r>
              <a:rPr lang="en-US" sz="1800" b="1" dirty="0">
                <a:latin typeface="Times New Roman" panose="02020603050405020304" pitchFamily="18" charset="0"/>
                <a:ea typeface="Tahoma" panose="020B0604030504040204" pitchFamily="34" charset="0"/>
                <a:cs typeface="Times New Roman" panose="02020603050405020304" pitchFamily="18" charset="0"/>
              </a:rPr>
              <a:t>Political Factors:</a:t>
            </a:r>
            <a:r>
              <a:rPr lang="en-US" sz="1800" dirty="0">
                <a:latin typeface="Times New Roman" panose="02020603050405020304" pitchFamily="18" charset="0"/>
                <a:ea typeface="Tahoma" panose="020B0604030504040204" pitchFamily="34" charset="0"/>
                <a:cs typeface="Times New Roman" panose="02020603050405020304" pitchFamily="18" charset="0"/>
              </a:rPr>
              <a:t> Understanding government stability, trade regulations, taxation policies, and international relations that could affect global business operations.</a:t>
            </a:r>
          </a:p>
          <a:p>
            <a:pPr marL="0" indent="0" algn="just">
              <a:lnSpc>
                <a:spcPct val="170000"/>
              </a:lnSpc>
              <a:buNone/>
            </a:pPr>
            <a:endParaRPr lang="en-US" sz="1800" dirty="0">
              <a:latin typeface="Times New Roman" panose="02020603050405020304" pitchFamily="18" charset="0"/>
              <a:ea typeface="Tahoma" panose="020B0604030504040204" pitchFamily="34" charset="0"/>
              <a:cs typeface="Times New Roman" panose="02020603050405020304" pitchFamily="18" charset="0"/>
            </a:endParaRPr>
          </a:p>
          <a:p>
            <a:pPr marL="0" indent="0" algn="just">
              <a:lnSpc>
                <a:spcPct val="170000"/>
              </a:lnSpc>
              <a:buNone/>
            </a:pPr>
            <a:r>
              <a:rPr lang="en-US" sz="1800" b="1" dirty="0">
                <a:latin typeface="Times New Roman" panose="02020603050405020304" pitchFamily="18" charset="0"/>
                <a:ea typeface="Tahoma" panose="020B0604030504040204" pitchFamily="34" charset="0"/>
                <a:cs typeface="Times New Roman" panose="02020603050405020304" pitchFamily="18" charset="0"/>
              </a:rPr>
              <a:t>2.  Economic Factors:</a:t>
            </a:r>
            <a:r>
              <a:rPr lang="en-US" sz="1800" dirty="0">
                <a:latin typeface="Times New Roman" panose="02020603050405020304" pitchFamily="18" charset="0"/>
                <a:ea typeface="Tahoma" panose="020B0604030504040204" pitchFamily="34" charset="0"/>
                <a:cs typeface="Times New Roman" panose="02020603050405020304" pitchFamily="18" charset="0"/>
              </a:rPr>
              <a:t> Considering inflation rates, exchange rates, economic growth, and unemployment rates in target markets to assess the economic landscape.</a:t>
            </a:r>
            <a:endParaRPr lang="x-none" sz="1800" dirty="0"/>
          </a:p>
        </p:txBody>
      </p:sp>
    </p:spTree>
    <p:extLst>
      <p:ext uri="{BB962C8B-B14F-4D97-AF65-F5344CB8AC3E}">
        <p14:creationId xmlns:p14="http://schemas.microsoft.com/office/powerpoint/2010/main" val="1677863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lnSpcReduction="10000"/>
          </a:bodyPr>
          <a:lstStyle/>
          <a:p>
            <a:pPr marL="0" indent="0" algn="just">
              <a:lnSpc>
                <a:spcPct val="170000"/>
              </a:lnSpc>
              <a:buNone/>
            </a:pPr>
            <a:r>
              <a:rPr lang="en-US" sz="1700" b="1" dirty="0">
                <a:latin typeface="Times New Roman" panose="02020603050405020304" pitchFamily="18" charset="0"/>
                <a:ea typeface="Tahoma" panose="020B0604030504040204" pitchFamily="34" charset="0"/>
                <a:cs typeface="Times New Roman" panose="02020603050405020304" pitchFamily="18" charset="0"/>
              </a:rPr>
              <a:t>PESTEL Analysis Continuation</a:t>
            </a:r>
            <a:endParaRPr lang="en-US" sz="1700" dirty="0">
              <a:latin typeface="Times New Roman" panose="02020603050405020304" pitchFamily="18" charset="0"/>
              <a:ea typeface="Tahoma" panose="020B0604030504040204" pitchFamily="34" charset="0"/>
              <a:cs typeface="Times New Roman" panose="02020603050405020304" pitchFamily="18" charset="0"/>
            </a:endParaRPr>
          </a:p>
          <a:p>
            <a:pPr marL="0" indent="0" algn="just">
              <a:lnSpc>
                <a:spcPct val="170000"/>
              </a:lnSpc>
              <a:buNone/>
            </a:pPr>
            <a:r>
              <a:rPr lang="en-US" sz="1700" b="1" dirty="0">
                <a:latin typeface="Times New Roman" panose="02020603050405020304" pitchFamily="18" charset="0"/>
                <a:ea typeface="Tahoma" panose="020B0604030504040204" pitchFamily="34" charset="0"/>
                <a:cs typeface="Times New Roman" panose="02020603050405020304" pitchFamily="18" charset="0"/>
              </a:rPr>
              <a:t>3. Social Factors:</a:t>
            </a:r>
            <a:r>
              <a:rPr lang="en-US" sz="1700" dirty="0">
                <a:latin typeface="Times New Roman" panose="02020603050405020304" pitchFamily="18" charset="0"/>
                <a:ea typeface="Tahoma" panose="020B0604030504040204" pitchFamily="34" charset="0"/>
                <a:cs typeface="Times New Roman" panose="02020603050405020304" pitchFamily="18" charset="0"/>
              </a:rPr>
              <a:t> Cultural norms, demographic shifts, lifestyle changes, and consumer attitudes toward sustainability or technology play significant roles in global markets.</a:t>
            </a:r>
          </a:p>
          <a:p>
            <a:pPr marL="0" indent="0" algn="just">
              <a:lnSpc>
                <a:spcPct val="170000"/>
              </a:lnSpc>
              <a:buNone/>
            </a:pPr>
            <a:endParaRPr lang="en-US" sz="1700" dirty="0">
              <a:latin typeface="Times New Roman" panose="02020603050405020304" pitchFamily="18" charset="0"/>
              <a:ea typeface="Tahoma" panose="020B0604030504040204" pitchFamily="34" charset="0"/>
              <a:cs typeface="Times New Roman" panose="02020603050405020304" pitchFamily="18" charset="0"/>
            </a:endParaRPr>
          </a:p>
          <a:p>
            <a:pPr marL="0" indent="0" algn="just">
              <a:lnSpc>
                <a:spcPct val="170000"/>
              </a:lnSpc>
              <a:buNone/>
            </a:pPr>
            <a:r>
              <a:rPr lang="en-US" sz="1700" b="1" dirty="0">
                <a:latin typeface="Times New Roman" panose="02020603050405020304" pitchFamily="18" charset="0"/>
                <a:ea typeface="Tahoma" panose="020B0604030504040204" pitchFamily="34" charset="0"/>
                <a:cs typeface="Times New Roman" panose="02020603050405020304" pitchFamily="18" charset="0"/>
              </a:rPr>
              <a:t>4. Technological Factors:</a:t>
            </a:r>
            <a:r>
              <a:rPr lang="en-US" sz="1700" dirty="0">
                <a:latin typeface="Times New Roman" panose="02020603050405020304" pitchFamily="18" charset="0"/>
                <a:ea typeface="Tahoma" panose="020B0604030504040204" pitchFamily="34" charset="0"/>
                <a:cs typeface="Times New Roman" panose="02020603050405020304" pitchFamily="18" charset="0"/>
              </a:rPr>
              <a:t> Advancements in technology that affect production processes, distribution, consumer behavior, and product innovation in different countries.</a:t>
            </a:r>
          </a:p>
          <a:p>
            <a:pPr marL="0" indent="0" algn="just">
              <a:lnSpc>
                <a:spcPct val="170000"/>
              </a:lnSpc>
              <a:buNone/>
            </a:pPr>
            <a:endParaRPr lang="en-US" sz="1700"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70000"/>
              </a:lnSpc>
              <a:buAutoNum type="arabicPeriod" startAt="5"/>
            </a:pPr>
            <a:r>
              <a:rPr lang="en-US" sz="1700" b="1" dirty="0">
                <a:latin typeface="Times New Roman" panose="02020603050405020304" pitchFamily="18" charset="0"/>
                <a:ea typeface="Tahoma" panose="020B0604030504040204" pitchFamily="34" charset="0"/>
                <a:cs typeface="Times New Roman" panose="02020603050405020304" pitchFamily="18" charset="0"/>
              </a:rPr>
              <a:t>Legal Factors:</a:t>
            </a:r>
            <a:r>
              <a:rPr lang="en-US" sz="1700" dirty="0">
                <a:latin typeface="Times New Roman" panose="02020603050405020304" pitchFamily="18" charset="0"/>
                <a:ea typeface="Tahoma" panose="020B0604030504040204" pitchFamily="34" charset="0"/>
                <a:cs typeface="Times New Roman" panose="02020603050405020304" pitchFamily="18" charset="0"/>
              </a:rPr>
              <a:t> Laws and regulations, such as intellectual property rights, labor laws, and antitrust regulations, which vary across international markets.</a:t>
            </a:r>
          </a:p>
          <a:p>
            <a:pPr marL="0" indent="0" algn="just">
              <a:lnSpc>
                <a:spcPct val="170000"/>
              </a:lnSpc>
              <a:buNone/>
            </a:pPr>
            <a:endParaRPr lang="en-US" sz="1700" dirty="0">
              <a:latin typeface="Times New Roman" panose="02020603050405020304" pitchFamily="18" charset="0"/>
              <a:ea typeface="Tahoma" panose="020B0604030504040204" pitchFamily="34" charset="0"/>
              <a:cs typeface="Times New Roman" panose="02020603050405020304" pitchFamily="18" charset="0"/>
            </a:endParaRPr>
          </a:p>
          <a:p>
            <a:pPr marL="0" indent="0" algn="just">
              <a:lnSpc>
                <a:spcPct val="170000"/>
              </a:lnSpc>
              <a:buNone/>
            </a:pPr>
            <a:r>
              <a:rPr lang="en-US" sz="1700" b="1" dirty="0">
                <a:latin typeface="Times New Roman" panose="02020603050405020304" pitchFamily="18" charset="0"/>
                <a:ea typeface="Tahoma" panose="020B0604030504040204" pitchFamily="34" charset="0"/>
                <a:cs typeface="Times New Roman" panose="02020603050405020304" pitchFamily="18" charset="0"/>
              </a:rPr>
              <a:t>6.  Environmental Factors:</a:t>
            </a:r>
            <a:r>
              <a:rPr lang="en-US" sz="1700" dirty="0">
                <a:latin typeface="Times New Roman" panose="02020603050405020304" pitchFamily="18" charset="0"/>
                <a:ea typeface="Tahoma" panose="020B0604030504040204" pitchFamily="34" charset="0"/>
                <a:cs typeface="Times New Roman" panose="02020603050405020304" pitchFamily="18" charset="0"/>
              </a:rPr>
              <a:t> Global trends in sustainability, environmental regulations, and climate change, which are increasingly affecting businesses worldwide.</a:t>
            </a:r>
          </a:p>
          <a:p>
            <a:endParaRPr lang="x-none" sz="1700"/>
          </a:p>
          <a:p>
            <a:endParaRPr lang="en-GB" sz="1700" dirty="0"/>
          </a:p>
        </p:txBody>
      </p:sp>
    </p:spTree>
    <p:extLst>
      <p:ext uri="{BB962C8B-B14F-4D97-AF65-F5344CB8AC3E}">
        <p14:creationId xmlns:p14="http://schemas.microsoft.com/office/powerpoint/2010/main" val="1181366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Autofit/>
          </a:bodyPr>
          <a:lstStyle/>
          <a:p>
            <a:pPr algn="just">
              <a:lnSpc>
                <a:spcPct val="150000"/>
              </a:lnSpc>
              <a:buNone/>
            </a:pPr>
            <a:r>
              <a:rPr lang="en-US" sz="1700" b="1" dirty="0">
                <a:latin typeface="Times New Roman" panose="02020603050405020304" pitchFamily="18" charset="0"/>
                <a:cs typeface="Times New Roman" panose="02020603050405020304" pitchFamily="18" charset="0"/>
              </a:rPr>
              <a:t>SWOT Analysis</a:t>
            </a:r>
          </a:p>
          <a:p>
            <a:pPr algn="just">
              <a:lnSpc>
                <a:spcPct val="150000"/>
              </a:lnSpc>
              <a:buNone/>
            </a:pPr>
            <a:r>
              <a:rPr lang="en-US" sz="1700" b="1" dirty="0">
                <a:latin typeface="Times New Roman" panose="02020603050405020304" pitchFamily="18" charset="0"/>
                <a:cs typeface="Times New Roman" panose="02020603050405020304" pitchFamily="18" charset="0"/>
              </a:rPr>
              <a:t>Assessing Strengths, Weaknesses, Opportunities, and Threats in a Global Context</a:t>
            </a:r>
          </a:p>
          <a:p>
            <a:pPr algn="just">
              <a:lnSpc>
                <a:spcPct val="150000"/>
              </a:lnSpc>
            </a:pPr>
            <a:r>
              <a:rPr lang="en-US" sz="1700" dirty="0">
                <a:latin typeface="Times New Roman" panose="02020603050405020304" pitchFamily="18" charset="0"/>
                <a:cs typeface="Times New Roman" panose="02020603050405020304" pitchFamily="18" charset="0"/>
              </a:rPr>
              <a:t>SWOT analysis helps businesses identify their internal capabilities (strengths and weaknesses) and external possibilities (opportunities and threats) in an international environment.</a:t>
            </a:r>
          </a:p>
          <a:p>
            <a:pPr algn="just">
              <a:lnSpc>
                <a:spcPct val="150000"/>
              </a:lnSpc>
              <a:buFont typeface="+mj-lt"/>
              <a:buAutoNum type="arabicPeriod"/>
            </a:pPr>
            <a:r>
              <a:rPr lang="en-US" sz="1700" b="1" dirty="0">
                <a:latin typeface="Times New Roman" panose="02020603050405020304" pitchFamily="18" charset="0"/>
                <a:cs typeface="Times New Roman" panose="02020603050405020304" pitchFamily="18" charset="0"/>
              </a:rPr>
              <a:t>Strengths:</a:t>
            </a:r>
            <a:r>
              <a:rPr lang="en-US" sz="1700" dirty="0">
                <a:latin typeface="Times New Roman" panose="02020603050405020304" pitchFamily="18" charset="0"/>
                <a:cs typeface="Times New Roman" panose="02020603050405020304" pitchFamily="18" charset="0"/>
              </a:rPr>
              <a:t> Evaluate unique global competencies, like technological innovation, international brand recognition, and strong supply chain management.</a:t>
            </a:r>
          </a:p>
          <a:p>
            <a:pPr algn="just">
              <a:lnSpc>
                <a:spcPct val="150000"/>
              </a:lnSpc>
              <a:buFont typeface="+mj-lt"/>
              <a:buAutoNum type="arabicPeriod"/>
            </a:pPr>
            <a:r>
              <a:rPr lang="en-US" sz="1700" b="1" dirty="0">
                <a:latin typeface="Times New Roman" panose="02020603050405020304" pitchFamily="18" charset="0"/>
                <a:cs typeface="Times New Roman" panose="02020603050405020304" pitchFamily="18" charset="0"/>
              </a:rPr>
              <a:t>Weaknesses:</a:t>
            </a:r>
            <a:r>
              <a:rPr lang="en-US" sz="1700" dirty="0">
                <a:latin typeface="Times New Roman" panose="02020603050405020304" pitchFamily="18" charset="0"/>
                <a:cs typeface="Times New Roman" panose="02020603050405020304" pitchFamily="18" charset="0"/>
              </a:rPr>
              <a:t> Identify areas where the company may be lacking in global markets, such as cultural sensitivity, local market knowledge, or distribution networks.</a:t>
            </a:r>
          </a:p>
          <a:p>
            <a:pPr algn="just">
              <a:lnSpc>
                <a:spcPct val="150000"/>
              </a:lnSpc>
              <a:buFont typeface="+mj-lt"/>
              <a:buAutoNum type="arabicPeriod"/>
            </a:pPr>
            <a:r>
              <a:rPr lang="en-US" sz="1700" b="1" dirty="0">
                <a:latin typeface="Times New Roman" panose="02020603050405020304" pitchFamily="18" charset="0"/>
                <a:cs typeface="Times New Roman" panose="02020603050405020304" pitchFamily="18" charset="0"/>
              </a:rPr>
              <a:t>Opportunities:</a:t>
            </a:r>
            <a:r>
              <a:rPr lang="en-US" sz="1700" dirty="0">
                <a:latin typeface="Times New Roman" panose="02020603050405020304" pitchFamily="18" charset="0"/>
                <a:cs typeface="Times New Roman" panose="02020603050405020304" pitchFamily="18" charset="0"/>
              </a:rPr>
              <a:t> Look for international expansion opportunities, partnerships, or emerging trends that align with the company’s objectives, such as market gaps or unmet consumer needs.</a:t>
            </a:r>
          </a:p>
          <a:p>
            <a:pPr algn="just">
              <a:lnSpc>
                <a:spcPct val="150000"/>
              </a:lnSpc>
              <a:buFont typeface="+mj-lt"/>
              <a:buAutoNum type="arabicPeriod"/>
            </a:pPr>
            <a:r>
              <a:rPr lang="en-US" sz="1700" b="1" dirty="0">
                <a:latin typeface="Times New Roman" panose="02020603050405020304" pitchFamily="18" charset="0"/>
                <a:cs typeface="Times New Roman" panose="02020603050405020304" pitchFamily="18" charset="0"/>
              </a:rPr>
              <a:t>Threats:</a:t>
            </a:r>
            <a:r>
              <a:rPr lang="en-US" sz="1700" dirty="0">
                <a:latin typeface="Times New Roman" panose="02020603050405020304" pitchFamily="18" charset="0"/>
                <a:cs typeface="Times New Roman" panose="02020603050405020304" pitchFamily="18" charset="0"/>
              </a:rPr>
              <a:t> Assess global risks such as political instability, competitive pressure from international firms, or shifts in consumer behavior that could impact business success.</a:t>
            </a:r>
            <a:endParaRPr lang="en-GB" sz="1700" dirty="0"/>
          </a:p>
        </p:txBody>
      </p:sp>
    </p:spTree>
    <p:extLst>
      <p:ext uri="{BB962C8B-B14F-4D97-AF65-F5344CB8AC3E}">
        <p14:creationId xmlns:p14="http://schemas.microsoft.com/office/powerpoint/2010/main" val="2568655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257800"/>
          </a:xfrm>
        </p:spPr>
        <p:txBody>
          <a:bodyPr>
            <a:noAutofit/>
          </a:bodyPr>
          <a:lstStyle/>
          <a:p>
            <a:pPr marL="0" indent="0" algn="ctr">
              <a:lnSpc>
                <a:spcPct val="150000"/>
              </a:lnSpc>
              <a:buNone/>
            </a:pPr>
            <a:r>
              <a:rPr lang="en-US" sz="2400" b="1" dirty="0">
                <a:latin typeface="Times New Roman" panose="02020603050405020304" pitchFamily="18" charset="0"/>
                <a:cs typeface="Times New Roman" panose="02020603050405020304" pitchFamily="18" charset="0"/>
              </a:rPr>
              <a:t>CONTINUOUS IMPROVEMENT </a:t>
            </a:r>
          </a:p>
          <a:p>
            <a:pPr algn="just">
              <a:lnSpc>
                <a:spcPct val="150000"/>
              </a:lnSpc>
            </a:pPr>
            <a:r>
              <a:rPr lang="en-US" sz="2000" b="1" dirty="0">
                <a:latin typeface="Times New Roman" panose="02020603050405020304" pitchFamily="18" charset="0"/>
                <a:cs typeface="Times New Roman" panose="02020603050405020304" pitchFamily="18" charset="0"/>
              </a:rPr>
              <a:t>Continuous improvement </a:t>
            </a:r>
            <a:r>
              <a:rPr lang="en-US" sz="2000" dirty="0">
                <a:latin typeface="Times New Roman" panose="02020603050405020304" pitchFamily="18" charset="0"/>
                <a:cs typeface="Times New Roman" panose="02020603050405020304" pitchFamily="18" charset="0"/>
              </a:rPr>
              <a:t>is essential for businesses aiming to stay competitive in the global marketplace. </a:t>
            </a:r>
          </a:p>
          <a:p>
            <a:pPr algn="just">
              <a:lnSpc>
                <a:spcPct val="150000"/>
              </a:lnSpc>
            </a:pPr>
            <a:r>
              <a:rPr lang="en-US" sz="2000" dirty="0">
                <a:latin typeface="Times New Roman" panose="02020603050405020304" pitchFamily="18" charset="0"/>
                <a:cs typeface="Times New Roman" panose="02020603050405020304" pitchFamily="18" charset="0"/>
              </a:rPr>
              <a:t>The global business environment is dynamic, requiring organizations to adapt to new trends, technologies, and customer.</a:t>
            </a:r>
          </a:p>
          <a:p>
            <a:pPr marL="0" indent="0" algn="just">
              <a:lnSpc>
                <a:spcPct val="150000"/>
              </a:lnSpc>
              <a:buNone/>
            </a:pPr>
            <a:endParaRPr lang="en-US" sz="2000" dirty="0">
              <a:latin typeface="Times New Roman" panose="02020603050405020304" pitchFamily="18" charset="0"/>
              <a:cs typeface="Times New Roman" panose="02020603050405020304" pitchFamily="18" charset="0"/>
            </a:endParaRPr>
          </a:p>
          <a:p>
            <a:pPr algn="just">
              <a:lnSpc>
                <a:spcPct val="150000"/>
              </a:lnSpc>
            </a:pPr>
            <a:r>
              <a:rPr lang="en-US" sz="2000" b="1" dirty="0">
                <a:latin typeface="Times New Roman" panose="02020603050405020304" pitchFamily="18" charset="0"/>
                <a:cs typeface="Times New Roman" panose="02020603050405020304" pitchFamily="18" charset="0"/>
              </a:rPr>
              <a:t>Feedback Mechanisms</a:t>
            </a:r>
            <a:r>
              <a:rPr lang="en-US" sz="2000" dirty="0">
                <a:latin typeface="Times New Roman" panose="02020603050405020304" pitchFamily="18" charset="0"/>
                <a:cs typeface="Times New Roman" panose="02020603050405020304" pitchFamily="18" charset="0"/>
              </a:rPr>
              <a:t>: this allow businesses to gather valuable insights from employees, customers, suppliers, and other stakeholders. </a:t>
            </a:r>
          </a:p>
          <a:p>
            <a:pPr algn="just">
              <a:lnSpc>
                <a:spcPct val="150000"/>
              </a:lnSpc>
            </a:pPr>
            <a:r>
              <a:rPr lang="en-US" sz="2000" dirty="0">
                <a:latin typeface="Times New Roman" panose="02020603050405020304" pitchFamily="18" charset="0"/>
                <a:cs typeface="Times New Roman" panose="02020603050405020304" pitchFamily="18" charset="0"/>
              </a:rPr>
              <a:t>These insights help identify areas for improvement, streamline processes, and enhance decision-making.</a:t>
            </a:r>
            <a:endParaRPr lang="en-GB" sz="2000" dirty="0"/>
          </a:p>
        </p:txBody>
      </p:sp>
    </p:spTree>
    <p:extLst>
      <p:ext uri="{BB962C8B-B14F-4D97-AF65-F5344CB8AC3E}">
        <p14:creationId xmlns:p14="http://schemas.microsoft.com/office/powerpoint/2010/main" val="2162114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hand pointing at a five star rating&#10;&#10;AI-generated content may be incorrect.">
            <a:extLst>
              <a:ext uri="{FF2B5EF4-FFF2-40B4-BE49-F238E27FC236}">
                <a16:creationId xmlns:a16="http://schemas.microsoft.com/office/drawing/2014/main" id="{40A4C113-60EA-F7F0-F355-7DDD9F1285E2}"/>
              </a:ext>
            </a:extLst>
          </p:cNvPr>
          <p:cNvPicPr>
            <a:picLocks noChangeAspect="1"/>
          </p:cNvPicPr>
          <p:nvPr/>
        </p:nvPicPr>
        <p:blipFill>
          <a:blip r:embed="rId2"/>
          <a:srcRect t="9298" b="29909"/>
          <a:stretch>
            <a:fill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695081" y="3422172"/>
            <a:ext cx="7353720" cy="3114044"/>
          </a:xfrm>
        </p:spPr>
        <p:txBody>
          <a:bodyPr anchor="ctr">
            <a:normAutofit/>
          </a:bodyPr>
          <a:lstStyle/>
          <a:p>
            <a:pPr marL="0" indent="0">
              <a:lnSpc>
                <a:spcPct val="90000"/>
              </a:lnSpc>
              <a:buNone/>
            </a:pPr>
            <a:r>
              <a:rPr lang="en-US" sz="1600" b="1" dirty="0">
                <a:latin typeface="Times New Roman"/>
                <a:cs typeface="Times New Roman"/>
              </a:rPr>
              <a:t>Types of Feedback Mechanisms</a:t>
            </a:r>
          </a:p>
          <a:p>
            <a:pPr marL="0" indent="0">
              <a:lnSpc>
                <a:spcPct val="90000"/>
              </a:lnSpc>
              <a:buNone/>
            </a:pPr>
            <a:r>
              <a:rPr lang="en-US" sz="1600" b="1" dirty="0">
                <a:latin typeface="Times New Roman"/>
                <a:cs typeface="Times New Roman"/>
              </a:rPr>
              <a:t>Customer Feedback</a:t>
            </a:r>
          </a:p>
          <a:p>
            <a:pPr>
              <a:lnSpc>
                <a:spcPct val="90000"/>
              </a:lnSpc>
            </a:pPr>
            <a:r>
              <a:rPr lang="en-US" sz="1600" b="1" dirty="0">
                <a:latin typeface="Times New Roman"/>
                <a:cs typeface="Times New Roman"/>
              </a:rPr>
              <a:t>Surveys and Questionnaires</a:t>
            </a:r>
            <a:r>
              <a:rPr lang="en-US" sz="1600" dirty="0">
                <a:latin typeface="Times New Roman"/>
                <a:cs typeface="Times New Roman"/>
              </a:rPr>
              <a:t>: These tools help businesses gather customer opinions and satisfaction levels. </a:t>
            </a:r>
          </a:p>
          <a:p>
            <a:pPr>
              <a:lnSpc>
                <a:spcPct val="90000"/>
              </a:lnSpc>
            </a:pPr>
            <a:r>
              <a:rPr lang="en-US" sz="1600" dirty="0">
                <a:latin typeface="Times New Roman"/>
                <a:cs typeface="Times New Roman"/>
              </a:rPr>
              <a:t>Online platforms such as Survey Monkey, Google Forms, or social media polls allow businesses to reach a large audience quickly and affordably.</a:t>
            </a:r>
          </a:p>
          <a:p>
            <a:pPr marL="0" indent="0">
              <a:lnSpc>
                <a:spcPct val="90000"/>
              </a:lnSpc>
              <a:buNone/>
            </a:pPr>
            <a:endParaRPr lang="en-US" sz="1600" dirty="0">
              <a:latin typeface="Times New Roman" panose="02020603050405020304" pitchFamily="18" charset="0"/>
              <a:cs typeface="Times New Roman" panose="02020603050405020304" pitchFamily="18" charset="0"/>
            </a:endParaRPr>
          </a:p>
          <a:p>
            <a:pPr>
              <a:lnSpc>
                <a:spcPct val="90000"/>
              </a:lnSpc>
            </a:pPr>
            <a:r>
              <a:rPr lang="en-US" sz="1600" b="1" dirty="0">
                <a:latin typeface="Times New Roman"/>
                <a:cs typeface="Times New Roman"/>
              </a:rPr>
              <a:t>Net Promoter Score (NPS): </a:t>
            </a:r>
            <a:r>
              <a:rPr lang="en-US" sz="1600" dirty="0">
                <a:latin typeface="Times New Roman"/>
                <a:cs typeface="Times New Roman"/>
              </a:rPr>
              <a:t>NPS measures customer loyalty by asking customers how likely they are to recommend a company's product or service to others. </a:t>
            </a:r>
          </a:p>
          <a:p>
            <a:pPr>
              <a:lnSpc>
                <a:spcPct val="90000"/>
              </a:lnSpc>
            </a:pPr>
            <a:r>
              <a:rPr lang="en-US" sz="1600" dirty="0">
                <a:latin typeface="Times New Roman"/>
                <a:cs typeface="Times New Roman"/>
              </a:rPr>
              <a:t>This score helps businesses assess overall customer satisfaction and identify areas for improvement.</a:t>
            </a:r>
          </a:p>
          <a:p>
            <a:pPr>
              <a:lnSpc>
                <a:spcPct val="90000"/>
              </a:lnSpc>
            </a:pPr>
            <a:endParaRPr lang="en-GB" sz="1200"/>
          </a:p>
          <a:p>
            <a:pPr>
              <a:lnSpc>
                <a:spcPct val="90000"/>
              </a:lnSpc>
            </a:pPr>
            <a:endParaRPr lang="en-GB" sz="1200"/>
          </a:p>
        </p:txBody>
      </p:sp>
    </p:spTree>
    <p:extLst>
      <p:ext uri="{BB962C8B-B14F-4D97-AF65-F5344CB8AC3E}">
        <p14:creationId xmlns:p14="http://schemas.microsoft.com/office/powerpoint/2010/main" val="1610848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6F8F730-443A-C811-8840-9725DB9AB794}"/>
              </a:ext>
            </a:extLst>
          </p:cNvPr>
          <p:cNvSpPr>
            <a:spLocks noGrp="1"/>
          </p:cNvSpPr>
          <p:nvPr>
            <p:ph idx="1"/>
          </p:nvPr>
        </p:nvSpPr>
        <p:spPr>
          <a:xfrm>
            <a:off x="852775" y="1436363"/>
            <a:ext cx="3719225" cy="5571168"/>
          </a:xfrm>
        </p:spPr>
        <p:txBody>
          <a:bodyPr vert="horz" lIns="91440" tIns="45720" rIns="91440" bIns="45720" rtlCol="0" anchor="t">
            <a:normAutofit/>
          </a:bodyPr>
          <a:lstStyle/>
          <a:p>
            <a:pPr marL="0" indent="0">
              <a:lnSpc>
                <a:spcPct val="90000"/>
              </a:lnSpc>
              <a:buNone/>
            </a:pPr>
            <a:r>
              <a:rPr lang="en-US" sz="1800" b="1" dirty="0">
                <a:latin typeface="Times New Roman"/>
                <a:cs typeface="Times New Roman"/>
              </a:rPr>
              <a:t>Employee Feedback</a:t>
            </a:r>
          </a:p>
          <a:p>
            <a:pPr>
              <a:lnSpc>
                <a:spcPct val="90000"/>
              </a:lnSpc>
            </a:pPr>
            <a:r>
              <a:rPr lang="en-US" sz="1800" b="1" dirty="0">
                <a:latin typeface="Times New Roman"/>
                <a:cs typeface="Times New Roman"/>
              </a:rPr>
              <a:t>Employee Surveys: </a:t>
            </a:r>
            <a:r>
              <a:rPr lang="en-US" sz="1800" dirty="0">
                <a:latin typeface="Times New Roman"/>
                <a:cs typeface="Times New Roman"/>
              </a:rPr>
              <a:t>Regularly conducting employee engagement and satisfaction surveys helps businesses understand employee morale, areas of frustration, and improvement opportunities. </a:t>
            </a:r>
          </a:p>
          <a:p>
            <a:pPr>
              <a:lnSpc>
                <a:spcPct val="90000"/>
              </a:lnSpc>
            </a:pPr>
            <a:r>
              <a:rPr lang="en-US" sz="1800" dirty="0">
                <a:latin typeface="Times New Roman"/>
                <a:cs typeface="Times New Roman"/>
              </a:rPr>
              <a:t>Tools like internal company surveys can identify organizational issues that affect productivity.</a:t>
            </a:r>
          </a:p>
          <a:p>
            <a:pPr marL="0" indent="0">
              <a:lnSpc>
                <a:spcPct val="90000"/>
              </a:lnSpc>
              <a:buNone/>
            </a:pPr>
            <a:endParaRPr lang="en-US" sz="1800" dirty="0">
              <a:latin typeface="Times New Roman" panose="02020603050405020304" pitchFamily="18" charset="0"/>
              <a:cs typeface="Times New Roman" panose="02020603050405020304" pitchFamily="18" charset="0"/>
            </a:endParaRPr>
          </a:p>
          <a:p>
            <a:pPr>
              <a:lnSpc>
                <a:spcPct val="90000"/>
              </a:lnSpc>
            </a:pPr>
            <a:r>
              <a:rPr lang="en-US" sz="1800" b="1" dirty="0">
                <a:latin typeface="Times New Roman"/>
                <a:cs typeface="Times New Roman"/>
              </a:rPr>
              <a:t>Suggestion Boxes</a:t>
            </a:r>
            <a:r>
              <a:rPr lang="en-US" sz="1800" dirty="0">
                <a:latin typeface="Times New Roman"/>
                <a:cs typeface="Times New Roman"/>
              </a:rPr>
              <a:t>: Implementing anonymous suggestion systems (either physical or digital) encourages employees to share ideas for improvements in workplace processes, products, or services.</a:t>
            </a:r>
            <a:endParaRPr lang="x-none" sz="1800" dirty="0">
              <a:latin typeface="Times New Roman"/>
              <a:cs typeface="Times New Roman"/>
            </a:endParaRPr>
          </a:p>
        </p:txBody>
      </p:sp>
      <p:pic>
        <p:nvPicPr>
          <p:cNvPr id="2" name="Picture 1" descr="A hand holding a pen over a form&#10;&#10;AI-generated content may be incorrect.">
            <a:extLst>
              <a:ext uri="{FF2B5EF4-FFF2-40B4-BE49-F238E27FC236}">
                <a16:creationId xmlns:a16="http://schemas.microsoft.com/office/drawing/2014/main" id="{E384BBBC-BDD6-B4D6-247F-E60E0001F2F7}"/>
              </a:ext>
            </a:extLst>
          </p:cNvPr>
          <p:cNvPicPr>
            <a:picLocks noChangeAspect="1"/>
          </p:cNvPicPr>
          <p:nvPr/>
        </p:nvPicPr>
        <p:blipFill>
          <a:blip r:embed="rId2"/>
          <a:stretch>
            <a:fillRect/>
          </a:stretch>
        </p:blipFill>
        <p:spPr>
          <a:xfrm>
            <a:off x="5039525" y="2864249"/>
            <a:ext cx="3591379" cy="2397245"/>
          </a:xfrm>
          <a:prstGeom prst="rect">
            <a:avLst/>
          </a:prstGeom>
        </p:spPr>
      </p:pic>
      <p:sp>
        <p:nvSpPr>
          <p:cNvPr id="12" name="Freeform: Shape 11">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9249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touching a touch screen&#10;&#10;AI-generated content may be incorrect.">
            <a:extLst>
              <a:ext uri="{FF2B5EF4-FFF2-40B4-BE49-F238E27FC236}">
                <a16:creationId xmlns:a16="http://schemas.microsoft.com/office/drawing/2014/main" id="{0D647472-6A1E-D98D-5136-6333C23DBF2C}"/>
              </a:ext>
            </a:extLst>
          </p:cNvPr>
          <p:cNvPicPr>
            <a:picLocks noChangeAspect="1"/>
          </p:cNvPicPr>
          <p:nvPr/>
        </p:nvPicPr>
        <p:blipFill>
          <a:blip r:embed="rId2"/>
          <a:srcRect l="8606" r="47217" b="-1"/>
          <a:stretch>
            <a:fillRect/>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p:cNvSpPr>
            <a:spLocks noGrp="1"/>
          </p:cNvSpPr>
          <p:nvPr>
            <p:ph idx="1"/>
          </p:nvPr>
        </p:nvSpPr>
        <p:spPr>
          <a:xfrm>
            <a:off x="4813300" y="342990"/>
            <a:ext cx="3968747" cy="6024471"/>
          </a:xfrm>
        </p:spPr>
        <p:txBody>
          <a:bodyPr vert="horz" lIns="91440" tIns="45720" rIns="91440" bIns="45720" rtlCol="0" anchor="t">
            <a:normAutofit/>
          </a:bodyPr>
          <a:lstStyle/>
          <a:p>
            <a:pPr marL="0" indent="0">
              <a:lnSpc>
                <a:spcPct val="90000"/>
              </a:lnSpc>
              <a:buNone/>
            </a:pPr>
            <a:r>
              <a:rPr lang="en-US" sz="2000" b="1" dirty="0">
                <a:latin typeface="Times New Roman"/>
                <a:cs typeface="Times New Roman"/>
              </a:rPr>
              <a:t>Supplier Feedback</a:t>
            </a:r>
          </a:p>
          <a:p>
            <a:pPr>
              <a:lnSpc>
                <a:spcPct val="90000"/>
              </a:lnSpc>
            </a:pPr>
            <a:r>
              <a:rPr lang="en-US" sz="2000" b="1" dirty="0">
                <a:latin typeface="Times New Roman"/>
                <a:cs typeface="Times New Roman"/>
              </a:rPr>
              <a:t>Vendor Performance Reviews: </a:t>
            </a:r>
            <a:r>
              <a:rPr lang="en-US" sz="2000" dirty="0">
                <a:latin typeface="Times New Roman"/>
                <a:cs typeface="Times New Roman"/>
              </a:rPr>
              <a:t>Regular evaluation of suppliers helps ensure that the company maintains high-quality standards and meets deadlines. </a:t>
            </a:r>
          </a:p>
          <a:p>
            <a:pPr>
              <a:lnSpc>
                <a:spcPct val="90000"/>
              </a:lnSpc>
            </a:pPr>
            <a:r>
              <a:rPr lang="en-US" sz="2000" dirty="0">
                <a:latin typeface="Times New Roman"/>
                <a:cs typeface="Times New Roman"/>
              </a:rPr>
              <a:t>By providing feedback to suppliers, businesses can strengthen relationships and address issues such as quality control, lead times, and cost.</a:t>
            </a:r>
          </a:p>
          <a:p>
            <a:pPr marL="0" indent="0">
              <a:lnSpc>
                <a:spcPct val="90000"/>
              </a:lnSpc>
              <a:buNone/>
            </a:pPr>
            <a:endParaRPr lang="en-US" sz="2000" dirty="0">
              <a:latin typeface="Times New Roman" panose="02020603050405020304" pitchFamily="18" charset="0"/>
              <a:cs typeface="Times New Roman" panose="02020603050405020304" pitchFamily="18" charset="0"/>
            </a:endParaRPr>
          </a:p>
          <a:p>
            <a:pPr>
              <a:lnSpc>
                <a:spcPct val="90000"/>
              </a:lnSpc>
            </a:pPr>
            <a:r>
              <a:rPr lang="en-US" sz="2000" b="1" dirty="0">
                <a:latin typeface="Times New Roman"/>
                <a:cs typeface="Times New Roman"/>
              </a:rPr>
              <a:t>Supplier Surveys and Audits</a:t>
            </a:r>
            <a:r>
              <a:rPr lang="en-US" sz="2000" dirty="0">
                <a:latin typeface="Times New Roman"/>
                <a:cs typeface="Times New Roman"/>
              </a:rPr>
              <a:t>: In international markets, businesses can also conduct surveys or audits of suppliers to assess their performance in delivering quality products and services in compliance with regulations.</a:t>
            </a:r>
            <a:endParaRPr lang="x-none" sz="2000">
              <a:latin typeface="Times New Roman"/>
              <a:cs typeface="Times New Roman"/>
            </a:endParaRPr>
          </a:p>
          <a:p>
            <a:pPr>
              <a:lnSpc>
                <a:spcPct val="90000"/>
              </a:lnSpc>
            </a:pPr>
            <a:endParaRPr lang="en-GB" sz="1500"/>
          </a:p>
        </p:txBody>
      </p:sp>
    </p:spTree>
    <p:extLst>
      <p:ext uri="{BB962C8B-B14F-4D97-AF65-F5344CB8AC3E}">
        <p14:creationId xmlns:p14="http://schemas.microsoft.com/office/powerpoint/2010/main" val="434598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F15EB-AFB8-2D74-8E76-A40E5C6AD80D}"/>
              </a:ext>
            </a:extLst>
          </p:cNvPr>
          <p:cNvSpPr>
            <a:spLocks noGrp="1"/>
          </p:cNvSpPr>
          <p:nvPr>
            <p:ph idx="1"/>
          </p:nvPr>
        </p:nvSpPr>
        <p:spPr>
          <a:xfrm>
            <a:off x="228600" y="609600"/>
            <a:ext cx="8763000" cy="4724400"/>
          </a:xfrm>
        </p:spPr>
        <p:txBody>
          <a:bodyPr>
            <a:normAutofit/>
          </a:bodyPr>
          <a:lstStyle/>
          <a:p>
            <a:pPr marL="0" indent="0" algn="just">
              <a:lnSpc>
                <a:spcPct val="150000"/>
              </a:lnSpc>
              <a:buNone/>
            </a:pPr>
            <a:r>
              <a:rPr lang="en-US" sz="2000" b="1" dirty="0">
                <a:latin typeface="Times New Roman" panose="02020603050405020304" pitchFamily="18" charset="0"/>
                <a:cs typeface="Times New Roman" panose="02020603050405020304" pitchFamily="18" charset="0"/>
              </a:rPr>
              <a:t>Competitive Feedback</a:t>
            </a:r>
          </a:p>
          <a:p>
            <a:pPr algn="just">
              <a:lnSpc>
                <a:spcPct val="150000"/>
              </a:lnSpc>
            </a:pPr>
            <a:r>
              <a:rPr lang="en-US" sz="2000" b="1" dirty="0">
                <a:latin typeface="Times New Roman" panose="02020603050405020304" pitchFamily="18" charset="0"/>
                <a:cs typeface="Times New Roman" panose="02020603050405020304" pitchFamily="18" charset="0"/>
              </a:rPr>
              <a:t>Market Research: </a:t>
            </a:r>
            <a:r>
              <a:rPr lang="en-US" sz="2000" dirty="0">
                <a:latin typeface="Times New Roman" panose="02020603050405020304" pitchFamily="18" charset="0"/>
                <a:cs typeface="Times New Roman" panose="02020603050405020304" pitchFamily="18" charset="0"/>
              </a:rPr>
              <a:t>Competitive analysis helps businesses understand how their products or services compare to those of competitors. </a:t>
            </a:r>
          </a:p>
          <a:p>
            <a:pPr algn="just">
              <a:lnSpc>
                <a:spcPct val="150000"/>
              </a:lnSpc>
            </a:pPr>
            <a:r>
              <a:rPr lang="en-US" sz="2000" dirty="0">
                <a:latin typeface="Times New Roman" panose="02020603050405020304" pitchFamily="18" charset="0"/>
                <a:cs typeface="Times New Roman" panose="02020603050405020304" pitchFamily="18" charset="0"/>
              </a:rPr>
              <a:t>This feedback helps identify strengths, weaknesses, and areas where the company can differentiate itself in global markets.</a:t>
            </a:r>
          </a:p>
          <a:p>
            <a:pPr marL="0" indent="0" algn="just">
              <a:lnSpc>
                <a:spcPct val="150000"/>
              </a:lnSpc>
              <a:buNone/>
            </a:pPr>
            <a:endParaRPr lang="en-US" sz="2000" dirty="0">
              <a:latin typeface="Times New Roman" panose="02020603050405020304" pitchFamily="18" charset="0"/>
              <a:cs typeface="Times New Roman" panose="02020603050405020304" pitchFamily="18" charset="0"/>
            </a:endParaRPr>
          </a:p>
          <a:p>
            <a:pPr algn="just">
              <a:lnSpc>
                <a:spcPct val="150000"/>
              </a:lnSpc>
            </a:pPr>
            <a:r>
              <a:rPr lang="en-US" sz="2000" b="1" dirty="0">
                <a:latin typeface="Times New Roman" panose="02020603050405020304" pitchFamily="18" charset="0"/>
                <a:cs typeface="Times New Roman" panose="02020603050405020304" pitchFamily="18" charset="0"/>
              </a:rPr>
              <a:t>Benchmarking:</a:t>
            </a:r>
            <a:r>
              <a:rPr lang="en-US" sz="2000" dirty="0">
                <a:latin typeface="Times New Roman" panose="02020603050405020304" pitchFamily="18" charset="0"/>
                <a:cs typeface="Times New Roman" panose="02020603050405020304" pitchFamily="18" charset="0"/>
              </a:rPr>
              <a:t> Comparing key business metrics (e.g., operational efficiency, product quality, customer satisfaction) with industry leaders can provide valuable feedback for improvement.</a:t>
            </a:r>
            <a:endParaRPr lang="x-non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609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wooden letters on a cork surface&#10;&#10;AI-generated content may be incorrect.">
            <a:extLst>
              <a:ext uri="{FF2B5EF4-FFF2-40B4-BE49-F238E27FC236}">
                <a16:creationId xmlns:a16="http://schemas.microsoft.com/office/drawing/2014/main" id="{F9A81299-1D19-05C6-5727-F5BB243545AE}"/>
              </a:ext>
            </a:extLst>
          </p:cNvPr>
          <p:cNvPicPr>
            <a:picLocks noChangeAspect="1"/>
          </p:cNvPicPr>
          <p:nvPr/>
        </p:nvPicPr>
        <p:blipFill>
          <a:blip r:embed="rId2"/>
          <a:srcRect l="15348" r="14329"/>
          <a:stretch>
            <a:fillRect/>
          </a:stretch>
        </p:blipFill>
        <p:spPr>
          <a:xfrm>
            <a:off x="20" y="10"/>
            <a:ext cx="725221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92AFA3A-1390-D626-2650-A7E5D6284D57}"/>
              </a:ext>
            </a:extLst>
          </p:cNvPr>
          <p:cNvSpPr>
            <a:spLocks noGrp="1"/>
          </p:cNvSpPr>
          <p:nvPr>
            <p:ph idx="1"/>
          </p:nvPr>
        </p:nvSpPr>
        <p:spPr>
          <a:xfrm>
            <a:off x="4570406" y="852692"/>
            <a:ext cx="3944943" cy="5324271"/>
          </a:xfrm>
        </p:spPr>
        <p:txBody>
          <a:bodyPr vert="horz" lIns="91440" tIns="45720" rIns="91440" bIns="45720" rtlCol="0" anchor="t">
            <a:noAutofit/>
          </a:bodyPr>
          <a:lstStyle/>
          <a:p>
            <a:pPr marL="0" indent="0">
              <a:lnSpc>
                <a:spcPct val="90000"/>
              </a:lnSpc>
              <a:buNone/>
            </a:pPr>
            <a:r>
              <a:rPr lang="en-US" sz="1600" b="1" dirty="0">
                <a:latin typeface="Times New Roman"/>
                <a:cs typeface="Times New Roman"/>
              </a:rPr>
              <a:t>Continuous Learning</a:t>
            </a:r>
          </a:p>
          <a:p>
            <a:pPr marL="0" indent="0">
              <a:lnSpc>
                <a:spcPct val="90000"/>
              </a:lnSpc>
              <a:buNone/>
            </a:pPr>
            <a:r>
              <a:rPr lang="en-US" sz="1600" b="1" dirty="0">
                <a:latin typeface="Times New Roman"/>
                <a:cs typeface="Times New Roman"/>
              </a:rPr>
              <a:t>Implementing Continuous Learning Practices to Enhance global Business Operations</a:t>
            </a:r>
          </a:p>
          <a:p>
            <a:pPr>
              <a:lnSpc>
                <a:spcPct val="90000"/>
              </a:lnSpc>
            </a:pPr>
            <a:r>
              <a:rPr lang="en-US" sz="1600" b="1" dirty="0">
                <a:latin typeface="Times New Roman"/>
                <a:cs typeface="Times New Roman"/>
              </a:rPr>
              <a:t>Actionable Insights: </a:t>
            </a:r>
            <a:r>
              <a:rPr lang="en-US" sz="1600" dirty="0">
                <a:latin typeface="Times New Roman"/>
                <a:cs typeface="Times New Roman"/>
              </a:rPr>
              <a:t>Feedback should be analyzed regularly to uncover actionable insights. Creating dashboards and reports for key decision-makers ensures that feedback is understood and acted upon promptly.</a:t>
            </a:r>
          </a:p>
          <a:p>
            <a:pPr>
              <a:lnSpc>
                <a:spcPct val="90000"/>
              </a:lnSpc>
            </a:pPr>
            <a:endParaRPr lang="en-US" sz="1600" dirty="0">
              <a:latin typeface="Times New Roman" panose="02020603050405020304" pitchFamily="18" charset="0"/>
              <a:cs typeface="Times New Roman" panose="02020603050405020304" pitchFamily="18" charset="0"/>
            </a:endParaRPr>
          </a:p>
          <a:p>
            <a:pPr>
              <a:lnSpc>
                <a:spcPct val="90000"/>
              </a:lnSpc>
            </a:pPr>
            <a:r>
              <a:rPr lang="en-US" sz="1600" b="1" dirty="0">
                <a:latin typeface="Times New Roman"/>
                <a:cs typeface="Times New Roman"/>
              </a:rPr>
              <a:t>Communication of Changes: </a:t>
            </a:r>
            <a:r>
              <a:rPr lang="en-US" sz="1600" dirty="0">
                <a:latin typeface="Times New Roman"/>
                <a:cs typeface="Times New Roman"/>
              </a:rPr>
              <a:t>After gathering feedback and identifying areas for improvement, businesses must communicate the changes to relevant stakeholders (e.g., customers, employees, suppliers). </a:t>
            </a:r>
          </a:p>
          <a:p>
            <a:pPr>
              <a:lnSpc>
                <a:spcPct val="90000"/>
              </a:lnSpc>
            </a:pPr>
            <a:r>
              <a:rPr lang="en-US" sz="1600" dirty="0">
                <a:latin typeface="Times New Roman"/>
                <a:cs typeface="Times New Roman"/>
              </a:rPr>
              <a:t>This transparency builds trust and shows that feedback is valued.</a:t>
            </a:r>
          </a:p>
          <a:p>
            <a:pPr>
              <a:lnSpc>
                <a:spcPct val="90000"/>
              </a:lnSpc>
            </a:pPr>
            <a:endParaRPr lang="en-US" sz="1600" dirty="0">
              <a:latin typeface="Times New Roman" panose="02020603050405020304" pitchFamily="18" charset="0"/>
              <a:cs typeface="Times New Roman" panose="02020603050405020304" pitchFamily="18" charset="0"/>
            </a:endParaRPr>
          </a:p>
          <a:p>
            <a:pPr>
              <a:lnSpc>
                <a:spcPct val="90000"/>
              </a:lnSpc>
            </a:pPr>
            <a:r>
              <a:rPr lang="en-US" sz="1600" b="1" dirty="0">
                <a:latin typeface="Times New Roman"/>
                <a:cs typeface="Times New Roman"/>
              </a:rPr>
              <a:t>Closing the Feedback Loop: </a:t>
            </a:r>
            <a:r>
              <a:rPr lang="en-US" sz="1600" dirty="0">
                <a:latin typeface="Times New Roman"/>
                <a:cs typeface="Times New Roman"/>
              </a:rPr>
              <a:t>To ensure continuous improvement, businesses must follow up on the feedback provided and demonstrate how it has been used to improve products, services, or processes. </a:t>
            </a:r>
            <a:endParaRPr lang="x-none" sz="1600">
              <a:latin typeface="Times New Roman"/>
              <a:cs typeface="Times New Roman"/>
            </a:endParaRPr>
          </a:p>
        </p:txBody>
      </p:sp>
    </p:spTree>
    <p:extLst>
      <p:ext uri="{BB962C8B-B14F-4D97-AF65-F5344CB8AC3E}">
        <p14:creationId xmlns:p14="http://schemas.microsoft.com/office/powerpoint/2010/main" val="250464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group of people in a meeting&#10;&#10;AI-generated content may be incorrect.">
            <a:extLst>
              <a:ext uri="{FF2B5EF4-FFF2-40B4-BE49-F238E27FC236}">
                <a16:creationId xmlns:a16="http://schemas.microsoft.com/office/drawing/2014/main" id="{B6FBA864-7C99-1212-C2EC-0C671D031BF0}"/>
              </a:ext>
            </a:extLst>
          </p:cNvPr>
          <p:cNvPicPr>
            <a:picLocks noChangeAspect="1"/>
          </p:cNvPicPr>
          <p:nvPr/>
        </p:nvPicPr>
        <p:blipFill>
          <a:blip r:embed="rId2"/>
          <a:stretch>
            <a:fillRect/>
          </a:stretch>
        </p:blipFill>
        <p:spPr>
          <a:xfrm>
            <a:off x="354858" y="1157682"/>
            <a:ext cx="3956847" cy="381217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4421221" y="402934"/>
            <a:ext cx="4094129" cy="5759652"/>
          </a:xfrm>
        </p:spPr>
        <p:txBody>
          <a:bodyPr vert="horz" lIns="91440" tIns="45720" rIns="91440" bIns="45720" rtlCol="0" anchor="t">
            <a:normAutofit/>
          </a:bodyPr>
          <a:lstStyle/>
          <a:p>
            <a:pPr>
              <a:lnSpc>
                <a:spcPct val="90000"/>
              </a:lnSpc>
            </a:pPr>
            <a:r>
              <a:rPr lang="en-US" sz="2000" b="1" dirty="0">
                <a:latin typeface="Times New Roman"/>
                <a:cs typeface="Times New Roman"/>
              </a:rPr>
              <a:t>Global Business Environment </a:t>
            </a:r>
            <a:r>
              <a:rPr lang="en-US" sz="2000" dirty="0">
                <a:latin typeface="Times New Roman"/>
                <a:cs typeface="Times New Roman"/>
              </a:rPr>
              <a:t>refers to different sovereign countries with factors exogenous to the home environment of the organization, influencing decision making on resource use and capabilities. </a:t>
            </a:r>
          </a:p>
          <a:p>
            <a:pPr marL="0" indent="0">
              <a:lnSpc>
                <a:spcPct val="90000"/>
              </a:lnSpc>
              <a:buNone/>
            </a:pPr>
            <a:endParaRPr lang="en-US" sz="2000" dirty="0">
              <a:latin typeface="Times New Roman" panose="02020603050405020304" pitchFamily="18" charset="0"/>
              <a:cs typeface="Times New Roman" panose="02020603050405020304" pitchFamily="18" charset="0"/>
            </a:endParaRPr>
          </a:p>
          <a:p>
            <a:pPr>
              <a:lnSpc>
                <a:spcPct val="90000"/>
              </a:lnSpc>
            </a:pPr>
            <a:r>
              <a:rPr lang="en-US" sz="2000" dirty="0">
                <a:latin typeface="Times New Roman"/>
                <a:cs typeface="Times New Roman"/>
              </a:rPr>
              <a:t>It describe the challenges and opportunities that businesses face when operating in a global market place. </a:t>
            </a:r>
          </a:p>
          <a:p>
            <a:pPr marL="0" indent="0">
              <a:lnSpc>
                <a:spcPct val="90000"/>
              </a:lnSpc>
              <a:buNone/>
            </a:pPr>
            <a:endParaRPr lang="en-US" sz="2000" dirty="0">
              <a:latin typeface="Times New Roman" panose="02020603050405020304" pitchFamily="18" charset="0"/>
              <a:cs typeface="Times New Roman" panose="02020603050405020304" pitchFamily="18" charset="0"/>
            </a:endParaRPr>
          </a:p>
          <a:p>
            <a:pPr>
              <a:lnSpc>
                <a:spcPct val="90000"/>
              </a:lnSpc>
            </a:pPr>
            <a:r>
              <a:rPr lang="en-US" sz="2000" dirty="0">
                <a:latin typeface="Times New Roman"/>
                <a:cs typeface="Times New Roman"/>
              </a:rPr>
              <a:t>It can be classified into the external environment and internal environment.</a:t>
            </a:r>
          </a:p>
        </p:txBody>
      </p:sp>
      <p:sp>
        <p:nvSpPr>
          <p:cNvPr id="4" name="Rectangle 1">
            <a:extLst>
              <a:ext uri="{FF2B5EF4-FFF2-40B4-BE49-F238E27FC236}">
                <a16:creationId xmlns:a16="http://schemas.microsoft.com/office/drawing/2014/main" id="{038467FB-E1B8-B6BD-37DF-E9DA8B8F4B0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3453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1" y="809907"/>
            <a:ext cx="968730" cy="429215"/>
            <a:chOff x="2504802" y="1755501"/>
            <a:chExt cx="1598829" cy="531293"/>
          </a:xfrm>
          <a:solidFill>
            <a:schemeClr val="bg1">
              <a:alpha val="99000"/>
            </a:schemeClr>
          </a:solidFill>
        </p:grpSpPr>
        <p:sp>
          <p:nvSpPr>
            <p:cNvPr id="23" name="Freeform: Shape 2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6" name="Oval 25">
            <a:extLst>
              <a:ext uri="{FF2B5EF4-FFF2-40B4-BE49-F238E27FC236}">
                <a16:creationId xmlns:a16="http://schemas.microsoft.com/office/drawing/2014/main" id="{99A7A058-C1CE-4860-96CB-6EAF9DEF7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589" y="3074904"/>
            <a:ext cx="2574227" cy="3432303"/>
          </a:xfrm>
          <a:prstGeom prst="ellipse">
            <a:avLst/>
          </a:prstGeom>
          <a:solidFill>
            <a:srgbClr val="FFFFFF">
              <a:alpha val="2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214B226-9840-4638-9B40-1BA7E5F52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589" y="3074904"/>
            <a:ext cx="2574227" cy="3432303"/>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7F6E9F1-F0E1-442E-B824-A1ADD42CD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589" y="3074904"/>
            <a:ext cx="2574227" cy="3432303"/>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9FFD97F-40E1-45B3-9A51-E14CA4A4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289" y="2922504"/>
            <a:ext cx="2645236" cy="352698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18306" y="5041342"/>
            <a:ext cx="997902" cy="1330521"/>
            <a:chOff x="5734037" y="3067039"/>
            <a:chExt cx="724483" cy="724489"/>
          </a:xfrm>
          <a:solidFill>
            <a:schemeClr val="bg1"/>
          </a:solidFill>
        </p:grpSpPr>
        <p:sp>
          <p:nvSpPr>
            <p:cNvPr id="35" name="Freeform: Shape 34">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pic>
        <p:nvPicPr>
          <p:cNvPr id="2" name="Picture 1" descr="A soda can being poured into a glass&#10;&#10;AI-generated content may be incorrect.">
            <a:extLst>
              <a:ext uri="{FF2B5EF4-FFF2-40B4-BE49-F238E27FC236}">
                <a16:creationId xmlns:a16="http://schemas.microsoft.com/office/drawing/2014/main" id="{9D00B19B-F1B4-5D19-7444-07A268BEF02A}"/>
              </a:ext>
            </a:extLst>
          </p:cNvPr>
          <p:cNvPicPr>
            <a:picLocks noChangeAspect="1"/>
          </p:cNvPicPr>
          <p:nvPr/>
        </p:nvPicPr>
        <p:blipFill>
          <a:blip r:embed="rId2"/>
          <a:srcRect t="11001" r="-7" b="-7"/>
          <a:stretch>
            <a:fillRect/>
          </a:stretch>
        </p:blipFill>
        <p:spPr>
          <a:xfrm>
            <a:off x="1044088" y="128658"/>
            <a:ext cx="1998892" cy="2665189"/>
          </a:xfrm>
          <a:custGeom>
            <a:avLst/>
            <a:gdLst/>
            <a:ahLst/>
            <a:cxnLst/>
            <a:rect l="l" t="t" r="r" b="b"/>
            <a:pathLst>
              <a:path w="2255084" h="2255084">
                <a:moveTo>
                  <a:pt x="1127542" y="0"/>
                </a:moveTo>
                <a:cubicBezTo>
                  <a:pt x="1750266" y="0"/>
                  <a:pt x="2255084" y="504818"/>
                  <a:pt x="2255084" y="1127542"/>
                </a:cubicBezTo>
                <a:cubicBezTo>
                  <a:pt x="2255084" y="1750266"/>
                  <a:pt x="1750266" y="2255084"/>
                  <a:pt x="1127542" y="2255084"/>
                </a:cubicBezTo>
                <a:cubicBezTo>
                  <a:pt x="504818" y="2255084"/>
                  <a:pt x="0" y="1750266"/>
                  <a:pt x="0" y="1127542"/>
                </a:cubicBezTo>
                <a:cubicBezTo>
                  <a:pt x="0" y="504818"/>
                  <a:pt x="504818" y="0"/>
                  <a:pt x="1127542" y="0"/>
                </a:cubicBezTo>
                <a:close/>
              </a:path>
            </a:pathLst>
          </a:custGeom>
        </p:spPr>
      </p:pic>
      <p:pic>
        <p:nvPicPr>
          <p:cNvPr id="4" name="Picture 3" descr="A sign with a bird on top of it&#10;&#10;AI-generated content may be incorrect.">
            <a:extLst>
              <a:ext uri="{FF2B5EF4-FFF2-40B4-BE49-F238E27FC236}">
                <a16:creationId xmlns:a16="http://schemas.microsoft.com/office/drawing/2014/main" id="{00B66A7E-BE59-ED05-A911-351F5727AE34}"/>
              </a:ext>
            </a:extLst>
          </p:cNvPr>
          <p:cNvPicPr>
            <a:picLocks noChangeAspect="1"/>
          </p:cNvPicPr>
          <p:nvPr/>
        </p:nvPicPr>
        <p:blipFill>
          <a:blip r:embed="rId3"/>
          <a:srcRect l="26150" r="23786" b="-2"/>
          <a:stretch>
            <a:fillRect/>
          </a:stretch>
        </p:blipFill>
        <p:spPr>
          <a:xfrm>
            <a:off x="2909731" y="1483369"/>
            <a:ext cx="1859567" cy="2479422"/>
          </a:xfrm>
          <a:custGeom>
            <a:avLst/>
            <a:gdLst/>
            <a:ahLst/>
            <a:cxnLst/>
            <a:rect l="l" t="t" r="r" b="b"/>
            <a:pathLst>
              <a:path w="2479422" h="2479422">
                <a:moveTo>
                  <a:pt x="1239711" y="0"/>
                </a:moveTo>
                <a:cubicBezTo>
                  <a:pt x="1924384" y="0"/>
                  <a:pt x="2479422" y="555038"/>
                  <a:pt x="2479422" y="1239711"/>
                </a:cubicBezTo>
                <a:cubicBezTo>
                  <a:pt x="2479422" y="1924384"/>
                  <a:pt x="1924384" y="2479422"/>
                  <a:pt x="1239711" y="2479422"/>
                </a:cubicBezTo>
                <a:cubicBezTo>
                  <a:pt x="555038" y="2479422"/>
                  <a:pt x="0" y="1924384"/>
                  <a:pt x="0" y="1239711"/>
                </a:cubicBezTo>
                <a:cubicBezTo>
                  <a:pt x="0" y="555038"/>
                  <a:pt x="555038" y="0"/>
                  <a:pt x="1239711" y="0"/>
                </a:cubicBezTo>
                <a:close/>
              </a:path>
            </a:pathLst>
          </a:custGeom>
        </p:spPr>
      </p:pic>
      <p:sp>
        <p:nvSpPr>
          <p:cNvPr id="3" name="Content Placeholder 2"/>
          <p:cNvSpPr>
            <a:spLocks noGrp="1"/>
          </p:cNvSpPr>
          <p:nvPr>
            <p:ph idx="1"/>
          </p:nvPr>
        </p:nvSpPr>
        <p:spPr>
          <a:xfrm>
            <a:off x="4963513" y="-73536"/>
            <a:ext cx="3611489" cy="7001925"/>
          </a:xfrm>
        </p:spPr>
        <p:txBody>
          <a:bodyPr anchor="ctr">
            <a:normAutofit/>
          </a:bodyPr>
          <a:lstStyle/>
          <a:p>
            <a:pPr>
              <a:lnSpc>
                <a:spcPct val="90000"/>
              </a:lnSpc>
              <a:buNone/>
            </a:pPr>
            <a:r>
              <a:rPr lang="en-US" sz="1600" b="1" dirty="0">
                <a:solidFill>
                  <a:schemeClr val="bg1"/>
                </a:solidFill>
                <a:latin typeface="Times New Roman"/>
                <a:cs typeface="Times New Roman"/>
              </a:rPr>
              <a:t>CASE STUDIES AND PRACTICAL APPLICATION</a:t>
            </a:r>
            <a:endParaRPr lang="en-US" sz="1600" dirty="0">
              <a:solidFill>
                <a:schemeClr val="bg1"/>
              </a:solidFill>
              <a:latin typeface="Times New Roman"/>
              <a:cs typeface="Times New Roman"/>
            </a:endParaRPr>
          </a:p>
          <a:p>
            <a:pPr marL="0" indent="0">
              <a:lnSpc>
                <a:spcPct val="90000"/>
              </a:lnSpc>
              <a:buNone/>
            </a:pPr>
            <a:endParaRPr lang="en-US" sz="1600" b="1" dirty="0">
              <a:solidFill>
                <a:schemeClr val="bg1"/>
              </a:solidFill>
              <a:latin typeface="Times New Roman" panose="02020603050405020304" pitchFamily="18" charset="0"/>
              <a:cs typeface="Times New Roman" panose="02020603050405020304" pitchFamily="18" charset="0"/>
            </a:endParaRPr>
          </a:p>
          <a:p>
            <a:pPr marL="0" indent="0">
              <a:lnSpc>
                <a:spcPct val="90000"/>
              </a:lnSpc>
              <a:buNone/>
            </a:pPr>
            <a:r>
              <a:rPr lang="en-US" sz="1600" b="1" dirty="0">
                <a:solidFill>
                  <a:schemeClr val="bg1"/>
                </a:solidFill>
                <a:latin typeface="Times New Roman"/>
                <a:cs typeface="Times New Roman"/>
              </a:rPr>
              <a:t>Real-World Scenarios: Analyzing Case Studies to Apply Global Business Concepts</a:t>
            </a:r>
          </a:p>
          <a:p>
            <a:pPr marL="0" indent="0">
              <a:lnSpc>
                <a:spcPct val="90000"/>
              </a:lnSpc>
              <a:buNone/>
            </a:pPr>
            <a:endParaRPr lang="en-US" sz="1600" dirty="0">
              <a:solidFill>
                <a:schemeClr val="bg1"/>
              </a:solidFill>
              <a:latin typeface="Times New Roman" panose="02020603050405020304" pitchFamily="18" charset="0"/>
              <a:cs typeface="Times New Roman" panose="02020603050405020304" pitchFamily="18" charset="0"/>
            </a:endParaRPr>
          </a:p>
          <a:p>
            <a:pPr marL="0" lvl="0" indent="0" eaLnBrk="0" fontAlgn="base" hangingPunct="0">
              <a:lnSpc>
                <a:spcPct val="90000"/>
              </a:lnSpc>
              <a:spcBef>
                <a:spcPct val="0"/>
              </a:spcBef>
              <a:spcAft>
                <a:spcPct val="0"/>
              </a:spcAft>
              <a:buFontTx/>
              <a:buChar char="•"/>
            </a:pPr>
            <a:r>
              <a:rPr lang="x-none" altLang="x-none" sz="1600" b="1">
                <a:solidFill>
                  <a:schemeClr val="bg1"/>
                </a:solidFill>
                <a:latin typeface="Times New Roman"/>
                <a:cs typeface="Times New Roman"/>
              </a:rPr>
              <a:t>Global Expansion of Multinational Corporations (MNCs):</a:t>
            </a:r>
            <a:br>
              <a:rPr lang="x-none" altLang="x-none" sz="1600" dirty="0">
                <a:latin typeface="Times New Roman" panose="02020603050405020304" pitchFamily="18" charset="0"/>
                <a:cs typeface="Times New Roman" panose="02020603050405020304" pitchFamily="18" charset="0"/>
              </a:rPr>
            </a:br>
            <a:r>
              <a:rPr lang="x-none" altLang="x-none" sz="1600">
                <a:solidFill>
                  <a:schemeClr val="bg1"/>
                </a:solidFill>
                <a:latin typeface="Times New Roman"/>
                <a:cs typeface="Times New Roman"/>
              </a:rPr>
              <a:t>A case study might analyze the strategies used by companies like McDonald’s or Coca-Cola in expanding their businesses across various countries. For instance, how McDonald's adapts its menu to local tastes while maintaining its brand identity across different cultures can be studied.</a:t>
            </a:r>
            <a:endParaRPr lang="en-US" altLang="x-none" sz="1600" dirty="0">
              <a:solidFill>
                <a:schemeClr val="bg1"/>
              </a:solidFill>
              <a:latin typeface="Times New Roman"/>
              <a:cs typeface="Times New Roman"/>
            </a:endParaRPr>
          </a:p>
          <a:p>
            <a:pPr marL="0" lvl="0" indent="0" eaLnBrk="0" fontAlgn="base" hangingPunct="0">
              <a:lnSpc>
                <a:spcPct val="90000"/>
              </a:lnSpc>
              <a:spcBef>
                <a:spcPct val="0"/>
              </a:spcBef>
              <a:spcAft>
                <a:spcPct val="0"/>
              </a:spcAft>
              <a:buFontTx/>
              <a:buChar char="•"/>
            </a:pPr>
            <a:endParaRPr lang="en-US" altLang="x-none" sz="1600" dirty="0">
              <a:solidFill>
                <a:schemeClr val="bg1"/>
              </a:solidFill>
              <a:latin typeface="Times New Roman" panose="02020603050405020304" pitchFamily="18" charset="0"/>
              <a:cs typeface="Times New Roman" panose="02020603050405020304" pitchFamily="18" charset="0"/>
            </a:endParaRPr>
          </a:p>
          <a:p>
            <a:pPr marL="0" lvl="0" indent="0" eaLnBrk="0" fontAlgn="base" hangingPunct="0">
              <a:lnSpc>
                <a:spcPct val="90000"/>
              </a:lnSpc>
              <a:spcBef>
                <a:spcPct val="0"/>
              </a:spcBef>
              <a:spcAft>
                <a:spcPct val="0"/>
              </a:spcAft>
              <a:buFontTx/>
              <a:buChar char="•"/>
            </a:pPr>
            <a:r>
              <a:rPr lang="en-US" altLang="x-none" sz="1600" b="1" dirty="0">
                <a:solidFill>
                  <a:schemeClr val="bg1"/>
                </a:solidFill>
                <a:latin typeface="Times New Roman"/>
                <a:cs typeface="Times New Roman"/>
              </a:rPr>
              <a:t>Market Entry Strategies:</a:t>
            </a:r>
          </a:p>
          <a:p>
            <a:pPr eaLnBrk="0" fontAlgn="base" hangingPunct="0">
              <a:lnSpc>
                <a:spcPct val="90000"/>
              </a:lnSpc>
              <a:spcBef>
                <a:spcPct val="0"/>
              </a:spcBef>
              <a:spcAft>
                <a:spcPct val="0"/>
              </a:spcAft>
            </a:pPr>
            <a:r>
              <a:rPr lang="x-none" altLang="x-none" sz="1600">
                <a:solidFill>
                  <a:schemeClr val="bg1"/>
                </a:solidFill>
                <a:latin typeface="Times New Roman"/>
                <a:cs typeface="Times New Roman"/>
              </a:rPr>
              <a:t>Consider how companies decide to enter foreign markets</a:t>
            </a:r>
            <a:r>
              <a:rPr lang="en-US" altLang="x-none" sz="1600" dirty="0">
                <a:solidFill>
                  <a:schemeClr val="bg1"/>
                </a:solidFill>
                <a:latin typeface="Times New Roman"/>
                <a:cs typeface="Times New Roman"/>
              </a:rPr>
              <a:t> </a:t>
            </a:r>
            <a:r>
              <a:rPr lang="x-none" altLang="x-none" sz="1600">
                <a:solidFill>
                  <a:schemeClr val="bg1"/>
                </a:solidFill>
                <a:latin typeface="Times New Roman"/>
                <a:cs typeface="Times New Roman"/>
              </a:rPr>
              <a:t>through joint ventures, franchising, or direct investment. </a:t>
            </a:r>
            <a:endParaRPr lang="en-US" altLang="x-none" sz="1600" dirty="0">
              <a:solidFill>
                <a:schemeClr val="bg1"/>
              </a:solidFill>
              <a:latin typeface="Times New Roman"/>
              <a:cs typeface="Times New Roman"/>
            </a:endParaRPr>
          </a:p>
          <a:p>
            <a:pPr marL="0" lvl="0" indent="0" eaLnBrk="0" fontAlgn="base" hangingPunct="0">
              <a:lnSpc>
                <a:spcPct val="90000"/>
              </a:lnSpc>
              <a:spcBef>
                <a:spcPct val="0"/>
              </a:spcBef>
              <a:spcAft>
                <a:spcPct val="0"/>
              </a:spcAft>
              <a:buNone/>
            </a:pPr>
            <a:endParaRPr lang="en-US" altLang="x-none" sz="1600" dirty="0">
              <a:solidFill>
                <a:schemeClr val="bg1"/>
              </a:solidFill>
              <a:latin typeface="Times New Roman" panose="02020603050405020304" pitchFamily="18" charset="0"/>
              <a:cs typeface="Times New Roman" panose="02020603050405020304" pitchFamily="18" charset="0"/>
            </a:endParaRPr>
          </a:p>
          <a:p>
            <a:pPr eaLnBrk="0" fontAlgn="base" hangingPunct="0">
              <a:lnSpc>
                <a:spcPct val="90000"/>
              </a:lnSpc>
              <a:spcBef>
                <a:spcPct val="0"/>
              </a:spcBef>
              <a:spcAft>
                <a:spcPct val="0"/>
              </a:spcAft>
            </a:pPr>
            <a:r>
              <a:rPr lang="x-none" altLang="x-none" sz="1600">
                <a:solidFill>
                  <a:schemeClr val="bg1"/>
                </a:solidFill>
                <a:latin typeface="Times New Roman"/>
                <a:cs typeface="Times New Roman"/>
              </a:rPr>
              <a:t>A company like Starbucks used a franchising model to enter many international markets, which could be examined in a case study to understand the rationale behind such a strategy.</a:t>
            </a:r>
          </a:p>
          <a:p>
            <a:pPr>
              <a:lnSpc>
                <a:spcPct val="90000"/>
              </a:lnSpc>
            </a:pPr>
            <a:endParaRPr lang="en-GB" sz="1600" dirty="0">
              <a:solidFill>
                <a:schemeClr val="bg1"/>
              </a:solidFill>
              <a:ea typeface="Calibri"/>
              <a:cs typeface="Calibri"/>
            </a:endParaRPr>
          </a:p>
        </p:txBody>
      </p:sp>
    </p:spTree>
    <p:extLst>
      <p:ext uri="{BB962C8B-B14F-4D97-AF65-F5344CB8AC3E}">
        <p14:creationId xmlns:p14="http://schemas.microsoft.com/office/powerpoint/2010/main" val="2601625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sitting at a table in a library&#10;&#10;AI-generated content may be incorrect.">
            <a:extLst>
              <a:ext uri="{FF2B5EF4-FFF2-40B4-BE49-F238E27FC236}">
                <a16:creationId xmlns:a16="http://schemas.microsoft.com/office/drawing/2014/main" id="{9B1C3785-A036-4BB4-8DD7-5B3510B67B6E}"/>
              </a:ext>
            </a:extLst>
          </p:cNvPr>
          <p:cNvPicPr>
            <a:picLocks noChangeAspect="1"/>
          </p:cNvPicPr>
          <p:nvPr/>
        </p:nvPicPr>
        <p:blipFill>
          <a:blip r:embed="rId2">
            <a:alphaModFix amt="35000"/>
          </a:blip>
          <a:srcRect l="848" r="6486"/>
          <a:stretch>
            <a:fillRect/>
          </a:stretch>
        </p:blipFill>
        <p:spPr>
          <a:xfrm>
            <a:off x="20" y="10"/>
            <a:ext cx="9143980" cy="6857990"/>
          </a:xfrm>
          <a:prstGeom prst="rect">
            <a:avLst/>
          </a:prstGeom>
        </p:spPr>
      </p:pic>
      <p:sp>
        <p:nvSpPr>
          <p:cNvPr id="3" name="Content Placeholder 2"/>
          <p:cNvSpPr>
            <a:spLocks noGrp="1"/>
          </p:cNvSpPr>
          <p:nvPr>
            <p:ph idx="1"/>
          </p:nvPr>
        </p:nvSpPr>
        <p:spPr>
          <a:xfrm>
            <a:off x="628650" y="704192"/>
            <a:ext cx="7886700" cy="5472771"/>
          </a:xfrm>
        </p:spPr>
        <p:txBody>
          <a:bodyPr vert="horz" lIns="91440" tIns="45720" rIns="91440" bIns="45720" rtlCol="0" anchor="t">
            <a:normAutofit/>
          </a:bodyPr>
          <a:lstStyle/>
          <a:p>
            <a:pPr marL="0" indent="0" eaLnBrk="0" fontAlgn="base" hangingPunct="0">
              <a:lnSpc>
                <a:spcPct val="90000"/>
              </a:lnSpc>
              <a:spcBef>
                <a:spcPct val="0"/>
              </a:spcBef>
              <a:spcAft>
                <a:spcPct val="0"/>
              </a:spcAft>
              <a:buFontTx/>
              <a:buChar char="•"/>
            </a:pPr>
            <a:r>
              <a:rPr lang="en-US" sz="1800" b="1" dirty="0">
                <a:solidFill>
                  <a:srgbClr val="FFFFFF"/>
                </a:solidFill>
                <a:latin typeface="Times New Roman"/>
                <a:cs typeface="Times New Roman"/>
              </a:rPr>
              <a:t>Hands-On Exercises: Practical Exercises to Enhance Understanding and Skills</a:t>
            </a:r>
          </a:p>
          <a:p>
            <a:pPr marL="0" indent="0" eaLnBrk="0" fontAlgn="base" hangingPunct="0">
              <a:lnSpc>
                <a:spcPct val="90000"/>
              </a:lnSpc>
              <a:spcBef>
                <a:spcPct val="0"/>
              </a:spcBef>
              <a:spcAft>
                <a:spcPct val="0"/>
              </a:spcAft>
              <a:buFontTx/>
              <a:buChar char="•"/>
            </a:pPr>
            <a:r>
              <a:rPr lang="en-US" sz="1800" b="1" dirty="0">
                <a:solidFill>
                  <a:srgbClr val="FFFFFF"/>
                </a:solidFill>
                <a:latin typeface="Times New Roman"/>
                <a:cs typeface="Times New Roman"/>
              </a:rPr>
              <a:t>Market Research Simulation</a:t>
            </a:r>
          </a:p>
          <a:p>
            <a:pPr marL="0" indent="0" eaLnBrk="0" fontAlgn="base" hangingPunct="0">
              <a:lnSpc>
                <a:spcPct val="90000"/>
              </a:lnSpc>
              <a:spcBef>
                <a:spcPct val="0"/>
              </a:spcBef>
              <a:spcAft>
                <a:spcPct val="0"/>
              </a:spcAft>
              <a:buFontTx/>
              <a:buChar char="•"/>
            </a:pPr>
            <a:r>
              <a:rPr lang="x-none" altLang="x-none" sz="1800">
                <a:solidFill>
                  <a:srgbClr val="FFFFFF"/>
                </a:solidFill>
                <a:latin typeface="Times New Roman"/>
                <a:cs typeface="Times New Roman"/>
              </a:rPr>
              <a:t>Participants could be tasked with researching a new market for an international product. The exercise would involve gathering data on local consumer preferences, competitor analysis, and understanding the legal and regulatory landscape of the target country.</a:t>
            </a:r>
            <a:endParaRPr lang="en-US" altLang="x-none" sz="1800" dirty="0">
              <a:solidFill>
                <a:srgbClr val="FFFFFF"/>
              </a:solidFill>
              <a:latin typeface="Times New Roman"/>
              <a:cs typeface="Times New Roman"/>
            </a:endParaRPr>
          </a:p>
          <a:p>
            <a:pPr marL="0" indent="0" eaLnBrk="0" fontAlgn="base" hangingPunct="0">
              <a:lnSpc>
                <a:spcPct val="90000"/>
              </a:lnSpc>
              <a:spcBef>
                <a:spcPct val="0"/>
              </a:spcBef>
              <a:spcAft>
                <a:spcPct val="0"/>
              </a:spcAft>
              <a:buFontTx/>
              <a:buChar char="•"/>
            </a:pPr>
            <a:endParaRPr lang="en-US" altLang="x-none" sz="1800" dirty="0">
              <a:solidFill>
                <a:srgbClr val="FFFFFF"/>
              </a:solidFill>
              <a:latin typeface="Times New Roman" panose="02020603050405020304" pitchFamily="18" charset="0"/>
              <a:cs typeface="Times New Roman" panose="02020603050405020304" pitchFamily="18" charset="0"/>
            </a:endParaRPr>
          </a:p>
          <a:p>
            <a:pPr marL="0" indent="0" eaLnBrk="0" fontAlgn="base" hangingPunct="0">
              <a:lnSpc>
                <a:spcPct val="90000"/>
              </a:lnSpc>
              <a:spcBef>
                <a:spcPct val="0"/>
              </a:spcBef>
              <a:spcAft>
                <a:spcPct val="0"/>
              </a:spcAft>
              <a:buFontTx/>
              <a:buChar char="•"/>
            </a:pPr>
            <a:r>
              <a:rPr lang="en-US" altLang="x-none" sz="1800" b="1" dirty="0">
                <a:solidFill>
                  <a:srgbClr val="FFFFFF"/>
                </a:solidFill>
                <a:latin typeface="Times New Roman"/>
                <a:cs typeface="Times New Roman"/>
              </a:rPr>
              <a:t>Cross-Cultural Negotiation Role Play:</a:t>
            </a:r>
          </a:p>
          <a:p>
            <a:pPr eaLnBrk="0" fontAlgn="base" hangingPunct="0">
              <a:lnSpc>
                <a:spcPct val="90000"/>
              </a:lnSpc>
              <a:spcBef>
                <a:spcPct val="0"/>
              </a:spcBef>
              <a:spcAft>
                <a:spcPct val="0"/>
              </a:spcAft>
            </a:pPr>
            <a:r>
              <a:rPr lang="x-none" altLang="x-none" sz="1800">
                <a:solidFill>
                  <a:srgbClr val="FFFFFF"/>
                </a:solidFill>
                <a:latin typeface="Times New Roman"/>
                <a:cs typeface="Times New Roman"/>
              </a:rPr>
              <a:t>A roleplay exercise could involve negotiating business terms with counterparts from different countries. </a:t>
            </a:r>
            <a:endParaRPr lang="en-US" altLang="x-none" sz="1800" dirty="0">
              <a:solidFill>
                <a:srgbClr val="FFFFFF"/>
              </a:solidFill>
              <a:latin typeface="Times New Roman"/>
              <a:cs typeface="Times New Roman"/>
            </a:endParaRPr>
          </a:p>
          <a:p>
            <a:pPr eaLnBrk="0" fontAlgn="base" hangingPunct="0">
              <a:lnSpc>
                <a:spcPct val="90000"/>
              </a:lnSpc>
              <a:spcBef>
                <a:spcPct val="0"/>
              </a:spcBef>
              <a:spcAft>
                <a:spcPct val="0"/>
              </a:spcAft>
            </a:pPr>
            <a:r>
              <a:rPr lang="x-none" altLang="x-none" sz="1800">
                <a:solidFill>
                  <a:srgbClr val="FFFFFF"/>
                </a:solidFill>
                <a:latin typeface="Times New Roman"/>
                <a:cs typeface="Times New Roman"/>
              </a:rPr>
              <a:t>This helps participants develop cultural sensitivity and negotiation skills, essential for success in global markets.</a:t>
            </a:r>
            <a:endParaRPr lang="en-US" altLang="x-none" sz="1800" dirty="0">
              <a:solidFill>
                <a:srgbClr val="FFFFFF"/>
              </a:solidFill>
              <a:latin typeface="Times New Roman"/>
              <a:cs typeface="Times New Roman"/>
            </a:endParaRPr>
          </a:p>
          <a:p>
            <a:pPr marL="0" lvl="0" indent="0" eaLnBrk="0" fontAlgn="base" hangingPunct="0">
              <a:lnSpc>
                <a:spcPct val="90000"/>
              </a:lnSpc>
              <a:spcBef>
                <a:spcPct val="0"/>
              </a:spcBef>
              <a:spcAft>
                <a:spcPct val="0"/>
              </a:spcAft>
              <a:buNone/>
            </a:pPr>
            <a:endParaRPr lang="en-US" altLang="x-none" sz="1800" dirty="0">
              <a:solidFill>
                <a:srgbClr val="FFFFFF"/>
              </a:solidFill>
              <a:latin typeface="Times New Roman" panose="02020603050405020304" pitchFamily="18" charset="0"/>
              <a:cs typeface="Times New Roman" panose="02020603050405020304" pitchFamily="18" charset="0"/>
            </a:endParaRPr>
          </a:p>
          <a:p>
            <a:pPr eaLnBrk="0" fontAlgn="base" hangingPunct="0">
              <a:lnSpc>
                <a:spcPct val="90000"/>
              </a:lnSpc>
              <a:spcBef>
                <a:spcPct val="0"/>
              </a:spcBef>
              <a:spcAft>
                <a:spcPct val="0"/>
              </a:spcAft>
            </a:pPr>
            <a:r>
              <a:rPr lang="en-US" altLang="x-none" sz="1800" b="1" dirty="0">
                <a:solidFill>
                  <a:srgbClr val="FFFFFF"/>
                </a:solidFill>
                <a:latin typeface="Times New Roman"/>
                <a:cs typeface="Times New Roman"/>
              </a:rPr>
              <a:t>Business Plan Development</a:t>
            </a:r>
            <a:r>
              <a:rPr lang="en-US" altLang="x-none" sz="1800" dirty="0">
                <a:solidFill>
                  <a:srgbClr val="FFFFFF"/>
                </a:solidFill>
                <a:latin typeface="Times New Roman"/>
                <a:cs typeface="Times New Roman"/>
              </a:rPr>
              <a:t>:</a:t>
            </a:r>
          </a:p>
          <a:p>
            <a:pPr eaLnBrk="0" fontAlgn="base" hangingPunct="0">
              <a:lnSpc>
                <a:spcPct val="90000"/>
              </a:lnSpc>
              <a:spcBef>
                <a:spcPct val="0"/>
              </a:spcBef>
              <a:spcAft>
                <a:spcPct val="0"/>
              </a:spcAft>
            </a:pPr>
            <a:r>
              <a:rPr lang="x-none" altLang="x-none" sz="1800">
                <a:solidFill>
                  <a:srgbClr val="FFFFFF"/>
                </a:solidFill>
                <a:latin typeface="Times New Roman"/>
                <a:cs typeface="Times New Roman"/>
              </a:rPr>
              <a:t>Participants could be asked to develop a business plan for a company looking to expand internationally. This plan would include market entry strategies, supply chain management, financial projections, and an analysis of potential risks.</a:t>
            </a:r>
          </a:p>
          <a:p>
            <a:pPr marL="0" lvl="0" indent="0" eaLnBrk="0" fontAlgn="base" hangingPunct="0">
              <a:lnSpc>
                <a:spcPct val="90000"/>
              </a:lnSpc>
              <a:spcBef>
                <a:spcPct val="0"/>
              </a:spcBef>
              <a:spcAft>
                <a:spcPct val="0"/>
              </a:spcAft>
              <a:buFontTx/>
              <a:buChar char="•"/>
            </a:pPr>
            <a:endParaRPr lang="x-none" altLang="x-none" sz="1500">
              <a:solidFill>
                <a:srgbClr val="FFFFFF"/>
              </a:solidFill>
              <a:latin typeface="Arial" panose="020B0604020202020204" pitchFamily="34" charset="0"/>
            </a:endParaRPr>
          </a:p>
          <a:p>
            <a:pPr>
              <a:lnSpc>
                <a:spcPct val="90000"/>
              </a:lnSpc>
            </a:pPr>
            <a:endParaRPr lang="en-GB" sz="1500">
              <a:solidFill>
                <a:srgbClr val="FFFFFF"/>
              </a:solidFill>
            </a:endParaRPr>
          </a:p>
        </p:txBody>
      </p:sp>
    </p:spTree>
    <p:extLst>
      <p:ext uri="{BB962C8B-B14F-4D97-AF65-F5344CB8AC3E}">
        <p14:creationId xmlns:p14="http://schemas.microsoft.com/office/powerpoint/2010/main" val="1710040710"/>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DE81770-DA24-DC00-5818-0FFD9DD46D00}"/>
              </a:ext>
            </a:extLst>
          </p:cNvPr>
          <p:cNvGraphicFramePr>
            <a:graphicFrameLocks noGrp="1"/>
          </p:cNvGraphicFramePr>
          <p:nvPr>
            <p:ph idx="1"/>
            <p:extLst>
              <p:ext uri="{D42A27DB-BD31-4B8C-83A1-F6EECF244321}">
                <p14:modId xmlns:p14="http://schemas.microsoft.com/office/powerpoint/2010/main" val="388834857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877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2F4D4E-78E9-7C39-07FC-474FB89EE4C4}"/>
              </a:ext>
            </a:extLst>
          </p:cNvPr>
          <p:cNvSpPr>
            <a:spLocks noGrp="1"/>
          </p:cNvSpPr>
          <p:nvPr>
            <p:ph idx="1"/>
          </p:nvPr>
        </p:nvSpPr>
        <p:spPr>
          <a:xfrm>
            <a:off x="480060" y="2872899"/>
            <a:ext cx="3182691" cy="3320668"/>
          </a:xfrm>
        </p:spPr>
        <p:txBody>
          <a:bodyPr>
            <a:normAutofit/>
          </a:bodyPr>
          <a:lstStyle/>
          <a:p>
            <a:r>
              <a:rPr lang="en-US" sz="1900" b="1">
                <a:latin typeface="Times New Roman" panose="02020603050405020304" pitchFamily="18" charset="0"/>
                <a:cs typeface="Times New Roman" panose="02020603050405020304" pitchFamily="18" charset="0"/>
              </a:rPr>
              <a:t>THANK YOU ALL FOR LISTENING</a:t>
            </a:r>
          </a:p>
          <a:p>
            <a:endParaRPr lang="en-US" sz="1900" b="1">
              <a:latin typeface="Times New Roman" panose="02020603050405020304" pitchFamily="18" charset="0"/>
              <a:cs typeface="Times New Roman" panose="02020603050405020304" pitchFamily="18" charset="0"/>
            </a:endParaRPr>
          </a:p>
          <a:p>
            <a:r>
              <a:rPr lang="en-US" sz="1900" b="1">
                <a:latin typeface="Times New Roman" panose="02020603050405020304" pitchFamily="18" charset="0"/>
                <a:cs typeface="Times New Roman" panose="02020603050405020304" pitchFamily="18" charset="0"/>
              </a:rPr>
              <a:t>GOD BLESS YOU.</a:t>
            </a:r>
          </a:p>
          <a:p>
            <a:endParaRPr lang="x-none" sz="1900"/>
          </a:p>
        </p:txBody>
      </p:sp>
      <p:pic>
        <p:nvPicPr>
          <p:cNvPr id="4" name="Picture 3" descr="A potted plant with a thank you note&#10;&#10;AI-generated content may be incorrect.">
            <a:extLst>
              <a:ext uri="{FF2B5EF4-FFF2-40B4-BE49-F238E27FC236}">
                <a16:creationId xmlns:a16="http://schemas.microsoft.com/office/drawing/2014/main" id="{DDDDBE6D-E461-E223-F4E5-2C4DDDF5A091}"/>
              </a:ext>
            </a:extLst>
          </p:cNvPr>
          <p:cNvPicPr>
            <a:picLocks noChangeAspect="1"/>
          </p:cNvPicPr>
          <p:nvPr/>
        </p:nvPicPr>
        <p:blipFill>
          <a:blip r:embed="rId2"/>
          <a:srcRect l="29102" r="20872"/>
          <a:stretch>
            <a:fill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9680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with black lipstick and black lips&#10;&#10;AI-generated content may be incorrect.">
            <a:extLst>
              <a:ext uri="{FF2B5EF4-FFF2-40B4-BE49-F238E27FC236}">
                <a16:creationId xmlns:a16="http://schemas.microsoft.com/office/drawing/2014/main" id="{A5A7C0FB-2F77-82EA-04FB-4FF05AE7905B}"/>
              </a:ext>
            </a:extLst>
          </p:cNvPr>
          <p:cNvPicPr>
            <a:picLocks noChangeAspect="1"/>
          </p:cNvPicPr>
          <p:nvPr/>
        </p:nvPicPr>
        <p:blipFill>
          <a:blip r:embed="rId2"/>
          <a:srcRect l="25245" r="30244" b="-2"/>
          <a:stretch>
            <a:fillRect/>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p:cNvSpPr>
            <a:spLocks noGrp="1"/>
          </p:cNvSpPr>
          <p:nvPr>
            <p:ph idx="1"/>
          </p:nvPr>
        </p:nvSpPr>
        <p:spPr>
          <a:xfrm>
            <a:off x="4813300" y="213594"/>
            <a:ext cx="3968747" cy="6153867"/>
          </a:xfrm>
        </p:spPr>
        <p:txBody>
          <a:bodyPr vert="horz" lIns="91440" tIns="45720" rIns="91440" bIns="45720" rtlCol="0" anchor="t">
            <a:noAutofit/>
          </a:bodyPr>
          <a:lstStyle/>
          <a:p>
            <a:pPr marL="0" indent="0">
              <a:lnSpc>
                <a:spcPct val="90000"/>
              </a:lnSpc>
              <a:buNone/>
            </a:pPr>
            <a:r>
              <a:rPr lang="en-US" sz="1600" b="1" dirty="0">
                <a:latin typeface="Times New Roman"/>
                <a:cs typeface="Times New Roman"/>
              </a:rPr>
              <a:t>The Process and Impact of Globalization on Businesses</a:t>
            </a:r>
          </a:p>
          <a:p>
            <a:pPr marL="0" indent="0">
              <a:lnSpc>
                <a:spcPct val="90000"/>
              </a:lnSpc>
              <a:buNone/>
            </a:pPr>
            <a:r>
              <a:rPr lang="en-US" sz="1600" b="1" dirty="0">
                <a:latin typeface="Times New Roman"/>
                <a:cs typeface="Times New Roman"/>
              </a:rPr>
              <a:t>The Process of Globalization on Businesses</a:t>
            </a:r>
          </a:p>
          <a:p>
            <a:pPr eaLnBrk="0" fontAlgn="base" hangingPunct="0">
              <a:lnSpc>
                <a:spcPct val="90000"/>
              </a:lnSpc>
              <a:spcBef>
                <a:spcPct val="0"/>
              </a:spcBef>
              <a:spcAft>
                <a:spcPct val="0"/>
              </a:spcAft>
            </a:pPr>
            <a:r>
              <a:rPr lang="en-US" altLang="x-none" sz="1600" b="1" dirty="0">
                <a:latin typeface="Times New Roman"/>
                <a:cs typeface="Times New Roman"/>
              </a:rPr>
              <a:t>Technological Advancements: </a:t>
            </a:r>
            <a:r>
              <a:rPr lang="en-US" altLang="x-none" sz="1600" dirty="0">
                <a:latin typeface="Times New Roman"/>
                <a:cs typeface="Times New Roman"/>
              </a:rPr>
              <a:t>The rapid development of technology, particularly in communications (internet, mobile phones, social media) and transportation (shipping, air travel), has connected businesses worldwide in real-time. </a:t>
            </a:r>
          </a:p>
          <a:p>
            <a:pPr eaLnBrk="0" fontAlgn="base" hangingPunct="0">
              <a:lnSpc>
                <a:spcPct val="90000"/>
              </a:lnSpc>
              <a:spcBef>
                <a:spcPct val="0"/>
              </a:spcBef>
              <a:spcAft>
                <a:spcPct val="0"/>
              </a:spcAft>
            </a:pPr>
            <a:endParaRPr lang="en-US" altLang="x-none" sz="1600" dirty="0">
              <a:latin typeface="Times New Roman" panose="02020603050405020304" pitchFamily="18" charset="0"/>
              <a:cs typeface="Times New Roman" panose="02020603050405020304" pitchFamily="18" charset="0"/>
            </a:endParaRPr>
          </a:p>
          <a:p>
            <a:pPr eaLnBrk="0" fontAlgn="base" hangingPunct="0">
              <a:lnSpc>
                <a:spcPct val="90000"/>
              </a:lnSpc>
              <a:spcBef>
                <a:spcPct val="0"/>
              </a:spcBef>
              <a:spcAft>
                <a:spcPct val="0"/>
              </a:spcAft>
            </a:pPr>
            <a:r>
              <a:rPr lang="en-US" altLang="x-none" sz="1600" b="1" dirty="0">
                <a:latin typeface="Times New Roman"/>
                <a:cs typeface="Times New Roman"/>
              </a:rPr>
              <a:t>Trade Liberalization: </a:t>
            </a:r>
            <a:r>
              <a:rPr lang="en-US" altLang="x-none" sz="1600" dirty="0">
                <a:latin typeface="Times New Roman"/>
                <a:cs typeface="Times New Roman"/>
              </a:rPr>
              <a:t>Many countries have reduced trade barriers, such as tariffs and quotas, to encourage international trade. </a:t>
            </a:r>
          </a:p>
          <a:p>
            <a:pPr eaLnBrk="0" fontAlgn="base" hangingPunct="0">
              <a:lnSpc>
                <a:spcPct val="90000"/>
              </a:lnSpc>
              <a:spcBef>
                <a:spcPct val="0"/>
              </a:spcBef>
              <a:spcAft>
                <a:spcPct val="0"/>
              </a:spcAft>
            </a:pPr>
            <a:r>
              <a:rPr lang="en-US" altLang="x-none" sz="1600" dirty="0">
                <a:latin typeface="Times New Roman"/>
                <a:cs typeface="Times New Roman"/>
              </a:rPr>
              <a:t>Institutions like the World Trade Organization (WTO) have worked to standardize international trade rules, allowing businesses to expand across borders.</a:t>
            </a:r>
          </a:p>
          <a:p>
            <a:pPr marL="0" indent="0" eaLnBrk="0" fontAlgn="base" hangingPunct="0">
              <a:lnSpc>
                <a:spcPct val="90000"/>
              </a:lnSpc>
              <a:spcBef>
                <a:spcPct val="0"/>
              </a:spcBef>
              <a:spcAft>
                <a:spcPct val="0"/>
              </a:spcAft>
              <a:buNone/>
            </a:pPr>
            <a:endParaRPr lang="en-US" altLang="x-none" sz="1600" dirty="0">
              <a:latin typeface="Times New Roman" panose="02020603050405020304" pitchFamily="18" charset="0"/>
              <a:cs typeface="Times New Roman" panose="02020603050405020304" pitchFamily="18" charset="0"/>
            </a:endParaRPr>
          </a:p>
          <a:p>
            <a:pPr>
              <a:lnSpc>
                <a:spcPct val="90000"/>
              </a:lnSpc>
            </a:pPr>
            <a:r>
              <a:rPr lang="en-US" sz="1600" b="1" dirty="0">
                <a:latin typeface="Times New Roman"/>
                <a:cs typeface="Times New Roman"/>
              </a:rPr>
              <a:t>Cultural Exchange: </a:t>
            </a:r>
            <a:r>
              <a:rPr lang="en-US" sz="1600" dirty="0">
                <a:latin typeface="Times New Roman"/>
                <a:cs typeface="Times New Roman"/>
              </a:rPr>
              <a:t>Globalization also involves the exchange of ideas, culture, and values. </a:t>
            </a:r>
          </a:p>
          <a:p>
            <a:pPr>
              <a:lnSpc>
                <a:spcPct val="90000"/>
              </a:lnSpc>
            </a:pPr>
            <a:r>
              <a:rPr lang="en-US" sz="1600" dirty="0">
                <a:latin typeface="Times New Roman"/>
                <a:cs typeface="Times New Roman"/>
              </a:rPr>
              <a:t>Businesses now have to cater to a more diverse consumer base, making it essential to understand global cultural preferences and differences.</a:t>
            </a:r>
          </a:p>
          <a:p>
            <a:pPr>
              <a:lnSpc>
                <a:spcPct val="90000"/>
              </a:lnSpc>
            </a:pPr>
            <a:endParaRPr lang="en-US" sz="1200" b="1">
              <a:latin typeface="Times New Roman" panose="02020603050405020304" pitchFamily="18" charset="0"/>
              <a:cs typeface="Times New Roman" panose="02020603050405020304" pitchFamily="18" charset="0"/>
            </a:endParaRPr>
          </a:p>
          <a:p>
            <a:pPr eaLnBrk="0" fontAlgn="base" hangingPunct="0">
              <a:lnSpc>
                <a:spcPct val="90000"/>
              </a:lnSpc>
              <a:spcBef>
                <a:spcPct val="0"/>
              </a:spcBef>
              <a:spcAft>
                <a:spcPct val="0"/>
              </a:spcAft>
            </a:pPr>
            <a:endParaRPr lang="en-US" altLang="x-none" sz="1200">
              <a:latin typeface="Times New Roman" panose="02020603050405020304" pitchFamily="18" charset="0"/>
              <a:cs typeface="Times New Roman" panose="02020603050405020304" pitchFamily="18" charset="0"/>
            </a:endParaRPr>
          </a:p>
          <a:p>
            <a:pPr marL="0" indent="0">
              <a:lnSpc>
                <a:spcPct val="90000"/>
              </a:lnSpc>
              <a:buNone/>
            </a:pPr>
            <a:endParaRPr lang="en-US" sz="1200" b="1">
              <a:latin typeface="Times New Roman" panose="02020603050405020304" pitchFamily="18" charset="0"/>
              <a:cs typeface="Times New Roman" panose="02020603050405020304" pitchFamily="18" charset="0"/>
            </a:endParaRPr>
          </a:p>
          <a:p>
            <a:pPr>
              <a:lnSpc>
                <a:spcPct val="90000"/>
              </a:lnSpc>
            </a:pPr>
            <a:endParaRPr lang="en-GB" sz="1200"/>
          </a:p>
        </p:txBody>
      </p:sp>
    </p:spTree>
    <p:extLst>
      <p:ext uri="{BB962C8B-B14F-4D97-AF65-F5344CB8AC3E}">
        <p14:creationId xmlns:p14="http://schemas.microsoft.com/office/powerpoint/2010/main" val="241853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032160-57BB-687E-0FD1-24A79F7058A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72530104-DD48-3B8D-9846-CBA31E1FBA37}"/>
              </a:ext>
            </a:extLst>
          </p:cNvPr>
          <p:cNvSpPr>
            <a:spLocks noGrp="1"/>
          </p:cNvSpPr>
          <p:nvPr>
            <p:ph idx="1"/>
          </p:nvPr>
        </p:nvSpPr>
        <p:spPr>
          <a:xfrm>
            <a:off x="628650" y="646682"/>
            <a:ext cx="3958756" cy="5530281"/>
          </a:xfrm>
        </p:spPr>
        <p:txBody>
          <a:bodyPr vert="horz" lIns="91440" tIns="45720" rIns="91440" bIns="45720" rtlCol="0" anchor="t">
            <a:normAutofit/>
          </a:bodyPr>
          <a:lstStyle/>
          <a:p>
            <a:pPr marL="0" indent="0">
              <a:lnSpc>
                <a:spcPct val="90000"/>
              </a:lnSpc>
              <a:buNone/>
            </a:pPr>
            <a:r>
              <a:rPr lang="en-US" sz="1600" b="1" dirty="0">
                <a:latin typeface="Times New Roman"/>
                <a:cs typeface="Times New Roman"/>
              </a:rPr>
              <a:t>Impact of Globalization on Businesses</a:t>
            </a:r>
          </a:p>
          <a:p>
            <a:pPr>
              <a:lnSpc>
                <a:spcPct val="90000"/>
              </a:lnSpc>
            </a:pPr>
            <a:r>
              <a:rPr lang="en-US" sz="1600" b="1" dirty="0">
                <a:latin typeface="Times New Roman"/>
                <a:cs typeface="Times New Roman"/>
              </a:rPr>
              <a:t>Market Expansion: </a:t>
            </a:r>
            <a:r>
              <a:rPr lang="en-US" sz="1600" dirty="0">
                <a:latin typeface="Times New Roman"/>
                <a:cs typeface="Times New Roman"/>
              </a:rPr>
              <a:t>Globalization opens up new markets for businesses, allowing them to expand their consumer base beyond their national borders. </a:t>
            </a:r>
          </a:p>
          <a:p>
            <a:pPr marL="0" indent="0">
              <a:lnSpc>
                <a:spcPct val="90000"/>
              </a:lnSpc>
              <a:buNone/>
            </a:pPr>
            <a:endParaRPr lang="en-US" sz="1600" dirty="0">
              <a:latin typeface="Times New Roman" panose="02020603050405020304" pitchFamily="18" charset="0"/>
              <a:cs typeface="Times New Roman" panose="02020603050405020304" pitchFamily="18" charset="0"/>
            </a:endParaRPr>
          </a:p>
          <a:p>
            <a:pPr>
              <a:lnSpc>
                <a:spcPct val="90000"/>
              </a:lnSpc>
            </a:pPr>
            <a:r>
              <a:rPr lang="en-US" sz="1600" b="1" dirty="0">
                <a:latin typeface="Times New Roman"/>
                <a:cs typeface="Times New Roman"/>
              </a:rPr>
              <a:t>Increased Competition</a:t>
            </a:r>
            <a:r>
              <a:rPr lang="en-US" sz="1600" dirty="0">
                <a:latin typeface="Times New Roman"/>
                <a:cs typeface="Times New Roman"/>
              </a:rPr>
              <a:t>: As more companies can operate on a global scale, businesses face higher competition. </a:t>
            </a:r>
          </a:p>
          <a:p>
            <a:pPr>
              <a:lnSpc>
                <a:spcPct val="90000"/>
              </a:lnSpc>
            </a:pPr>
            <a:r>
              <a:rPr lang="en-US" sz="1600" dirty="0">
                <a:latin typeface="Times New Roman"/>
                <a:cs typeface="Times New Roman"/>
              </a:rPr>
              <a:t>This can lead to price reductions, innovation, and the need for businesses to continuously improve their products or services to stay competitive.</a:t>
            </a:r>
          </a:p>
          <a:p>
            <a:pPr marL="0" indent="0">
              <a:lnSpc>
                <a:spcPct val="90000"/>
              </a:lnSpc>
              <a:buNone/>
            </a:pPr>
            <a:endParaRPr lang="en-US" sz="1600" dirty="0">
              <a:latin typeface="Times New Roman" panose="02020603050405020304" pitchFamily="18" charset="0"/>
              <a:cs typeface="Times New Roman" panose="02020603050405020304" pitchFamily="18" charset="0"/>
            </a:endParaRPr>
          </a:p>
          <a:p>
            <a:pPr>
              <a:lnSpc>
                <a:spcPct val="90000"/>
              </a:lnSpc>
            </a:pPr>
            <a:r>
              <a:rPr lang="en-US" sz="1600" b="1" dirty="0">
                <a:latin typeface="Times New Roman"/>
                <a:cs typeface="Times New Roman"/>
              </a:rPr>
              <a:t>Access to Resources: </a:t>
            </a:r>
            <a:r>
              <a:rPr lang="en-US" sz="1600" dirty="0">
                <a:latin typeface="Times New Roman"/>
                <a:cs typeface="Times New Roman"/>
              </a:rPr>
              <a:t>Businesses can access raw materials, labor, and technology from around the world. </a:t>
            </a:r>
          </a:p>
          <a:p>
            <a:pPr>
              <a:lnSpc>
                <a:spcPct val="90000"/>
              </a:lnSpc>
            </a:pPr>
            <a:r>
              <a:rPr lang="en-US" sz="1600" dirty="0">
                <a:latin typeface="Times New Roman"/>
                <a:cs typeface="Times New Roman"/>
              </a:rPr>
              <a:t>This enables companies to reduce costs by sourcing materials from countries where production is cheaper. </a:t>
            </a:r>
          </a:p>
          <a:p>
            <a:pPr>
              <a:lnSpc>
                <a:spcPct val="90000"/>
              </a:lnSpc>
            </a:pPr>
            <a:endParaRPr lang="en-US" sz="1600" b="1" dirty="0">
              <a:latin typeface="Times New Roman" panose="02020603050405020304" pitchFamily="18" charset="0"/>
              <a:cs typeface="Times New Roman" panose="02020603050405020304" pitchFamily="18" charset="0"/>
            </a:endParaRPr>
          </a:p>
        </p:txBody>
      </p:sp>
      <p:pic>
        <p:nvPicPr>
          <p:cNvPr id="2" name="Picture 1" descr="A person talking to a person at a market&#10;&#10;AI-generated content may be incorrect.">
            <a:extLst>
              <a:ext uri="{FF2B5EF4-FFF2-40B4-BE49-F238E27FC236}">
                <a16:creationId xmlns:a16="http://schemas.microsoft.com/office/drawing/2014/main" id="{FD021577-EC81-8DB9-9682-593EC8AC7E05}"/>
              </a:ext>
            </a:extLst>
          </p:cNvPr>
          <p:cNvPicPr>
            <a:picLocks noChangeAspect="1"/>
          </p:cNvPicPr>
          <p:nvPr/>
        </p:nvPicPr>
        <p:blipFill>
          <a:blip r:embed="rId2"/>
          <a:srcRect l="31844" r="18093" b="-2"/>
          <a:stretch>
            <a:fillRect/>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1">
            <a:extLst>
              <a:ext uri="{FF2B5EF4-FFF2-40B4-BE49-F238E27FC236}">
                <a16:creationId xmlns:a16="http://schemas.microsoft.com/office/drawing/2014/main" id="{9998E223-FA6B-06AA-2C4E-C1F6337D02D2}"/>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667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452B8-07C3-E98B-3E44-BB463028F9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F5B51-FA24-57B1-1668-80F18659F2DE}"/>
              </a:ext>
            </a:extLst>
          </p:cNvPr>
          <p:cNvSpPr>
            <a:spLocks noGrp="1"/>
          </p:cNvSpPr>
          <p:nvPr>
            <p:ph idx="1"/>
          </p:nvPr>
        </p:nvSpPr>
        <p:spPr>
          <a:xfrm>
            <a:off x="184730" y="304800"/>
            <a:ext cx="8730669" cy="6019800"/>
          </a:xfrm>
        </p:spPr>
        <p:txBody>
          <a:bodyPr>
            <a:noAutofit/>
          </a:bodyPr>
          <a:lstStyle/>
          <a:p>
            <a:pPr marL="0" indent="0" algn="just">
              <a:lnSpc>
                <a:spcPct val="150000"/>
              </a:lnSpc>
              <a:buNone/>
            </a:pPr>
            <a:r>
              <a:rPr lang="en-US" sz="1800" b="1" dirty="0">
                <a:latin typeface="Times New Roman" panose="02020603050405020304" pitchFamily="18" charset="0"/>
                <a:cs typeface="Times New Roman" panose="02020603050405020304" pitchFamily="18" charset="0"/>
              </a:rPr>
              <a:t>Global Trade and Investment: Theories, Policies, and Strategies for International Trade and Investment.</a:t>
            </a:r>
          </a:p>
          <a:p>
            <a:pPr algn="just">
              <a:lnSpc>
                <a:spcPct val="150000"/>
              </a:lnSpc>
            </a:pPr>
            <a:r>
              <a:rPr lang="en-US" sz="1600" b="1" dirty="0">
                <a:latin typeface="Times New Roman" panose="02020603050405020304" pitchFamily="18" charset="0"/>
                <a:cs typeface="Times New Roman" panose="02020603050405020304" pitchFamily="18" charset="0"/>
              </a:rPr>
              <a:t>Global trade and investment</a:t>
            </a:r>
            <a:r>
              <a:rPr lang="en-US" sz="1600" dirty="0">
                <a:latin typeface="Times New Roman" panose="02020603050405020304" pitchFamily="18" charset="0"/>
                <a:cs typeface="Times New Roman" panose="02020603050405020304" pitchFamily="18" charset="0"/>
              </a:rPr>
              <a:t> are integral components of globalization. </a:t>
            </a:r>
          </a:p>
          <a:p>
            <a:pPr algn="just">
              <a:lnSpc>
                <a:spcPct val="160000"/>
              </a:lnSpc>
            </a:pPr>
            <a:r>
              <a:rPr lang="en-US" sz="1600" b="1" dirty="0">
                <a:latin typeface="Times New Roman" panose="02020603050405020304" pitchFamily="18" charset="0"/>
                <a:cs typeface="Times New Roman" panose="02020603050405020304" pitchFamily="18" charset="0"/>
              </a:rPr>
              <a:t>Theories of International Trade</a:t>
            </a:r>
          </a:p>
          <a:p>
            <a:pPr algn="just">
              <a:lnSpc>
                <a:spcPct val="160000"/>
              </a:lnSpc>
            </a:pPr>
            <a:r>
              <a:rPr lang="en-US" sz="1600" b="1" dirty="0">
                <a:latin typeface="Times New Roman" panose="02020603050405020304" pitchFamily="18" charset="0"/>
                <a:cs typeface="Times New Roman" panose="02020603050405020304" pitchFamily="18" charset="0"/>
              </a:rPr>
              <a:t>Absolute Advantage (Adam Smith):</a:t>
            </a:r>
            <a:r>
              <a:rPr lang="en-US" sz="1600" dirty="0">
                <a:latin typeface="Times New Roman" panose="02020603050405020304" pitchFamily="18" charset="0"/>
                <a:cs typeface="Times New Roman" panose="02020603050405020304" pitchFamily="18" charset="0"/>
              </a:rPr>
              <a:t>This theory suggests that if a country can produce a good more efficiently than another, it should specialize in that good and trade with others. </a:t>
            </a:r>
          </a:p>
          <a:p>
            <a:pPr marL="0" indent="0" algn="just">
              <a:lnSpc>
                <a:spcPct val="160000"/>
              </a:lnSpc>
              <a:buNone/>
            </a:pPr>
            <a:endParaRPr lang="en-US" sz="1600" dirty="0">
              <a:latin typeface="Times New Roman" panose="02020603050405020304" pitchFamily="18" charset="0"/>
              <a:cs typeface="Times New Roman" panose="02020603050405020304" pitchFamily="18" charset="0"/>
            </a:endParaRPr>
          </a:p>
          <a:p>
            <a:pPr algn="just">
              <a:lnSpc>
                <a:spcPct val="160000"/>
              </a:lnSpc>
            </a:pPr>
            <a:r>
              <a:rPr lang="en-US" sz="1600" b="1" dirty="0">
                <a:latin typeface="Times New Roman" panose="02020603050405020304" pitchFamily="18" charset="0"/>
                <a:cs typeface="Times New Roman" panose="02020603050405020304" pitchFamily="18" charset="0"/>
              </a:rPr>
              <a:t>Comparative Advantage (David Ricardo):</a:t>
            </a:r>
            <a:r>
              <a:rPr lang="en-US" sz="1600" dirty="0">
                <a:latin typeface="Times New Roman" panose="02020603050405020304" pitchFamily="18" charset="0"/>
                <a:cs typeface="Times New Roman" panose="02020603050405020304" pitchFamily="18" charset="0"/>
              </a:rPr>
              <a:t>This theory refines Adam Smith’s idea. </a:t>
            </a:r>
          </a:p>
          <a:p>
            <a:pPr algn="just">
              <a:lnSpc>
                <a:spcPct val="160000"/>
              </a:lnSpc>
            </a:pPr>
            <a:r>
              <a:rPr lang="en-US" sz="1600" dirty="0">
                <a:latin typeface="Times New Roman" panose="02020603050405020304" pitchFamily="18" charset="0"/>
                <a:cs typeface="Times New Roman" panose="02020603050405020304" pitchFamily="18" charset="0"/>
              </a:rPr>
              <a:t>It suggests that even if a country does not have an absolute advantage in producing any good, it can still benefit from trade by specializing in the goods it produces most efficiently (i.e., where it has the least comparative disadvantage). </a:t>
            </a:r>
          </a:p>
          <a:p>
            <a:pPr marL="0" indent="0" algn="just">
              <a:lnSpc>
                <a:spcPct val="160000"/>
              </a:lnSpc>
              <a:buNone/>
            </a:pPr>
            <a:endParaRPr lang="en-US" sz="1600" dirty="0">
              <a:latin typeface="Times New Roman" panose="02020603050405020304" pitchFamily="18" charset="0"/>
              <a:cs typeface="Times New Roman" panose="02020603050405020304" pitchFamily="18" charset="0"/>
            </a:endParaRPr>
          </a:p>
          <a:p>
            <a:pPr algn="just">
              <a:lnSpc>
                <a:spcPct val="160000"/>
              </a:lnSpc>
            </a:pPr>
            <a:r>
              <a:rPr lang="en-US" sz="1600" b="1" dirty="0" err="1">
                <a:latin typeface="Times New Roman" panose="02020603050405020304" pitchFamily="18" charset="0"/>
                <a:cs typeface="Times New Roman" panose="02020603050405020304" pitchFamily="18" charset="0"/>
              </a:rPr>
              <a:t>Heckscher</a:t>
            </a:r>
            <a:r>
              <a:rPr lang="en-US" sz="1600" b="1" dirty="0">
                <a:latin typeface="Times New Roman" panose="02020603050405020304" pitchFamily="18" charset="0"/>
                <a:cs typeface="Times New Roman" panose="02020603050405020304" pitchFamily="18" charset="0"/>
              </a:rPr>
              <a:t>-Ohlin Theory</a:t>
            </a:r>
            <a:r>
              <a:rPr lang="en-US" sz="1600" dirty="0">
                <a:latin typeface="Times New Roman" panose="02020603050405020304" pitchFamily="18" charset="0"/>
                <a:cs typeface="Times New Roman" panose="02020603050405020304" pitchFamily="18" charset="0"/>
              </a:rPr>
              <a:t>: This theory emphasizes that countries will export goods that require abundant factors of production (like labor or capital) they have in excess.</a:t>
            </a:r>
          </a:p>
        </p:txBody>
      </p:sp>
      <p:sp>
        <p:nvSpPr>
          <p:cNvPr id="4" name="Rectangle 1">
            <a:extLst>
              <a:ext uri="{FF2B5EF4-FFF2-40B4-BE49-F238E27FC236}">
                <a16:creationId xmlns:a16="http://schemas.microsoft.com/office/drawing/2014/main" id="{4125B7F4-5C1B-CA39-8AD5-12429EB9C89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0212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3A3231-5A0F-C4FE-1E86-8E8056F17FC0}"/>
              </a:ext>
            </a:extLst>
          </p:cNvPr>
          <p:cNvSpPr>
            <a:spLocks noGrp="1"/>
          </p:cNvSpPr>
          <p:nvPr>
            <p:ph idx="1"/>
          </p:nvPr>
        </p:nvSpPr>
        <p:spPr>
          <a:xfrm>
            <a:off x="281955" y="762000"/>
            <a:ext cx="8481045" cy="5257800"/>
          </a:xfrm>
        </p:spPr>
        <p:txBody>
          <a:bodyPr>
            <a:noAutofit/>
          </a:bodyPr>
          <a:lstStyle/>
          <a:p>
            <a:pPr algn="just">
              <a:lnSpc>
                <a:spcPct val="170000"/>
              </a:lnSpc>
            </a:pPr>
            <a:r>
              <a:rPr lang="en-US" sz="2000" b="1" dirty="0">
                <a:latin typeface="Times New Roman" panose="02020603050405020304" pitchFamily="18" charset="0"/>
                <a:cs typeface="Times New Roman" panose="02020603050405020304" pitchFamily="18" charset="0"/>
              </a:rPr>
              <a:t>Global Trade and Investment Policies</a:t>
            </a:r>
          </a:p>
          <a:p>
            <a:pPr algn="just">
              <a:lnSpc>
                <a:spcPct val="170000"/>
              </a:lnSpc>
            </a:pPr>
            <a:r>
              <a:rPr lang="en-US" sz="2000" b="1" dirty="0">
                <a:latin typeface="Times New Roman" panose="02020603050405020304" pitchFamily="18" charset="0"/>
                <a:cs typeface="Times New Roman" panose="02020603050405020304" pitchFamily="18" charset="0"/>
              </a:rPr>
              <a:t>Free Trade: </a:t>
            </a:r>
            <a:r>
              <a:rPr lang="en-US" sz="2000" dirty="0">
                <a:latin typeface="Times New Roman" panose="02020603050405020304" pitchFamily="18" charset="0"/>
                <a:cs typeface="Times New Roman" panose="02020603050405020304" pitchFamily="18" charset="0"/>
              </a:rPr>
              <a:t>Advocates for minimal government interference in trade.</a:t>
            </a:r>
          </a:p>
          <a:p>
            <a:pPr algn="just">
              <a:lnSpc>
                <a:spcPct val="170000"/>
              </a:lnSpc>
            </a:pPr>
            <a:r>
              <a:rPr lang="en-US" sz="2000" dirty="0">
                <a:latin typeface="Times New Roman" panose="02020603050405020304" pitchFamily="18" charset="0"/>
                <a:cs typeface="Times New Roman" panose="02020603050405020304" pitchFamily="18" charset="0"/>
              </a:rPr>
              <a:t>Countries remove tariffs, quotas, and subsidies to encourage the flow of goods and services between nations. </a:t>
            </a:r>
          </a:p>
          <a:p>
            <a:pPr marL="0" indent="0" algn="just">
              <a:lnSpc>
                <a:spcPct val="170000"/>
              </a:lnSpc>
              <a:buNone/>
            </a:pPr>
            <a:endParaRPr lang="en-US" sz="2000" dirty="0">
              <a:latin typeface="Times New Roman" panose="02020603050405020304" pitchFamily="18" charset="0"/>
              <a:cs typeface="Times New Roman" panose="02020603050405020304" pitchFamily="18" charset="0"/>
            </a:endParaRPr>
          </a:p>
          <a:p>
            <a:pPr algn="just">
              <a:lnSpc>
                <a:spcPct val="170000"/>
              </a:lnSpc>
            </a:pPr>
            <a:r>
              <a:rPr lang="en-US" sz="2000" b="1" dirty="0">
                <a:latin typeface="Times New Roman" panose="02020603050405020304" pitchFamily="18" charset="0"/>
                <a:cs typeface="Times New Roman" panose="02020603050405020304" pitchFamily="18" charset="0"/>
              </a:rPr>
              <a:t>Protectionism</a:t>
            </a:r>
            <a:r>
              <a:rPr lang="en-US" sz="2000" dirty="0">
                <a:latin typeface="Times New Roman" panose="02020603050405020304" pitchFamily="18" charset="0"/>
                <a:cs typeface="Times New Roman" panose="02020603050405020304" pitchFamily="18" charset="0"/>
              </a:rPr>
              <a:t>: Protectionist policies aim to shield domestic industries from foreign competition by imposing tariffs, quotas, and subsidies. </a:t>
            </a:r>
          </a:p>
          <a:p>
            <a:pPr algn="just">
              <a:lnSpc>
                <a:spcPct val="170000"/>
              </a:lnSpc>
            </a:pPr>
            <a:r>
              <a:rPr lang="en-US" sz="2000" dirty="0">
                <a:latin typeface="Times New Roman" panose="02020603050405020304" pitchFamily="18" charset="0"/>
                <a:cs typeface="Times New Roman" panose="02020603050405020304" pitchFamily="18" charset="0"/>
              </a:rPr>
              <a:t>Governments may use these measures to protect jobs, emerging industries, or national security interests.</a:t>
            </a:r>
          </a:p>
        </p:txBody>
      </p:sp>
    </p:spTree>
    <p:extLst>
      <p:ext uri="{BB962C8B-B14F-4D97-AF65-F5344CB8AC3E}">
        <p14:creationId xmlns:p14="http://schemas.microsoft.com/office/powerpoint/2010/main" val="245046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63930" y="1258564"/>
            <a:ext cx="6056111" cy="4511300"/>
          </a:xfrm>
        </p:spPr>
        <p:txBody>
          <a:bodyPr vert="horz" lIns="91440" tIns="45720" rIns="91440" bIns="45720" rtlCol="0" anchor="t">
            <a:normAutofit/>
          </a:bodyPr>
          <a:lstStyle/>
          <a:p>
            <a:pPr>
              <a:lnSpc>
                <a:spcPct val="90000"/>
              </a:lnSpc>
            </a:pPr>
            <a:r>
              <a:rPr lang="en-US" sz="1800" b="1" dirty="0">
                <a:latin typeface="Times New Roman"/>
                <a:cs typeface="Times New Roman"/>
              </a:rPr>
              <a:t>Global Trade and Investment Policies Continuation</a:t>
            </a:r>
          </a:p>
          <a:p>
            <a:pPr>
              <a:lnSpc>
                <a:spcPct val="90000"/>
              </a:lnSpc>
            </a:pPr>
            <a:r>
              <a:rPr lang="en-US" sz="1800" b="1" dirty="0">
                <a:latin typeface="Times New Roman"/>
                <a:cs typeface="Times New Roman"/>
              </a:rPr>
              <a:t>Trade Agreements: </a:t>
            </a:r>
            <a:r>
              <a:rPr lang="en-US" sz="1800" dirty="0">
                <a:latin typeface="Times New Roman"/>
                <a:cs typeface="Times New Roman"/>
              </a:rPr>
              <a:t>Countries often enter into regional or global trade agreements to promote trade. </a:t>
            </a:r>
          </a:p>
          <a:p>
            <a:pPr>
              <a:lnSpc>
                <a:spcPct val="90000"/>
              </a:lnSpc>
            </a:pPr>
            <a:r>
              <a:rPr lang="en-US" sz="1800" dirty="0">
                <a:latin typeface="Times New Roman"/>
                <a:cs typeface="Times New Roman"/>
              </a:rPr>
              <a:t>Examples include the North American Free Trade Agreement (NAFTA), European Union (EU), and Comprehensive and Progressive Agreement for Trans-Pacific Partnership (CPTPP).</a:t>
            </a:r>
          </a:p>
          <a:p>
            <a:pPr marL="0" indent="0">
              <a:lnSpc>
                <a:spcPct val="90000"/>
              </a:lnSpc>
              <a:buNone/>
            </a:pPr>
            <a:endParaRPr lang="en-US" sz="1800" dirty="0">
              <a:latin typeface="Times New Roman" panose="02020603050405020304" pitchFamily="18" charset="0"/>
              <a:cs typeface="Times New Roman" panose="02020603050405020304" pitchFamily="18" charset="0"/>
            </a:endParaRPr>
          </a:p>
          <a:p>
            <a:pPr>
              <a:lnSpc>
                <a:spcPct val="90000"/>
              </a:lnSpc>
            </a:pPr>
            <a:r>
              <a:rPr lang="en-US" sz="1800" b="1" dirty="0">
                <a:latin typeface="Times New Roman"/>
                <a:cs typeface="Times New Roman"/>
              </a:rPr>
              <a:t>Subsidies and Tariffs: </a:t>
            </a:r>
            <a:r>
              <a:rPr lang="en-US" sz="1800" dirty="0">
                <a:latin typeface="Times New Roman"/>
                <a:cs typeface="Times New Roman"/>
              </a:rPr>
              <a:t>Tariffs are taxes imposed on imports to make them more expensive, encouraging consumers to buy domestic products.</a:t>
            </a:r>
          </a:p>
          <a:p>
            <a:pPr>
              <a:lnSpc>
                <a:spcPct val="90000"/>
              </a:lnSpc>
            </a:pPr>
            <a:r>
              <a:rPr lang="en-US" sz="1800" dirty="0">
                <a:latin typeface="Times New Roman"/>
                <a:cs typeface="Times New Roman"/>
              </a:rPr>
              <a:t>Subsidies are government payments to domestic industries to help them compete against foreign producers.</a:t>
            </a:r>
          </a:p>
          <a:p>
            <a:pPr>
              <a:lnSpc>
                <a:spcPct val="90000"/>
              </a:lnSpc>
            </a:pPr>
            <a:endParaRPr lang="en-GB" sz="1800" dirty="0">
              <a:ea typeface="Calibri"/>
              <a:cs typeface="Calibri"/>
            </a:endParaRPr>
          </a:p>
        </p:txBody>
      </p:sp>
    </p:spTree>
    <p:extLst>
      <p:ext uri="{BB962C8B-B14F-4D97-AF65-F5344CB8AC3E}">
        <p14:creationId xmlns:p14="http://schemas.microsoft.com/office/powerpoint/2010/main" val="1923979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5470</TotalTime>
  <Words>3599</Words>
  <Application>Microsoft Office PowerPoint</Application>
  <PresentationFormat>On-screen Show (4:3)</PresentationFormat>
  <Paragraphs>305</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AUDIT III</dc:title>
  <dc:creator>Prof. Lawal Babatunde Akeem</dc:creator>
  <cp:lastModifiedBy>Prof. AB</cp:lastModifiedBy>
  <cp:revision>373</cp:revision>
  <dcterms:created xsi:type="dcterms:W3CDTF">2022-09-21T06:42:03Z</dcterms:created>
  <dcterms:modified xsi:type="dcterms:W3CDTF">2025-09-22T22:22:18Z</dcterms:modified>
</cp:coreProperties>
</file>